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23EB7C-D579-41D2-9823-03BB2DD755AB}" type="datetimeFigureOut">
              <a:rPr lang="en-US" smtClean="0"/>
              <a:pPr/>
              <a:t>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C2B54-3505-4141-B5D0-A223545283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4C2B54-3505-4141-B5D0-A2235452833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7BB03-90AF-44D9-90A0-EBEDBC99202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7BB03-90AF-44D9-90A0-EBEDBC99202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7BB03-90AF-44D9-90A0-EBEDBC99202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7BB03-90AF-44D9-90A0-EBEDBC99202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7BB03-90AF-44D9-90A0-EBEDBC992027}"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7BB03-90AF-44D9-90A0-EBEDBC992027}"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7BB03-90AF-44D9-90A0-EBEDBC992027}" type="datetimeFigureOut">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7BB03-90AF-44D9-90A0-EBEDBC992027}" type="datetimeFigureOut">
              <a:rPr lang="en-US" smtClean="0"/>
              <a:pPr/>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7BB03-90AF-44D9-90A0-EBEDBC992027}" type="datetimeFigureOut">
              <a:rPr lang="en-US" smtClean="0"/>
              <a:pPr/>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7BB03-90AF-44D9-90A0-EBEDBC992027}"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7BB03-90AF-44D9-90A0-EBEDBC992027}"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A30D0-A9F7-40CD-A30B-9A4D270DDA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7BB03-90AF-44D9-90A0-EBEDBC992027}" type="datetimeFigureOut">
              <a:rPr lang="en-US" smtClean="0"/>
              <a:pPr/>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FA30D0-A9F7-40CD-A30B-9A4D270DDA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imgres?imgurl=https://kksd.lrv.lt/uploads/kksd/documents/images/erasmus+_logo%20.jpg&amp;imgrefurl=https://kksd.lrv.lt/lt/tarptautinis-bendradarbiavimas/europos-sajunga-es/erasmus&amp;docid=4Sm04y9ds2nI_M&amp;tbnid=3ZEGgWdvBf64gM:&amp;vet=10ahUKEwj22Omh5LreAhWxiqYKHTvWBakQMwg9KAEwAQ..i&amp;w=638&amp;h=192&amp;bih=723&amp;biw=1024&amp;q=erasmus+&amp;ved=0ahUKEwj22Omh5LreAhWxiqYKHTvWBakQMwg9KAEwAQ&amp;iact=mrc&amp;uact=8"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75"/>
            <a:ext cx="7772400" cy="2214577"/>
          </a:xfrm>
        </p:spPr>
        <p:txBody>
          <a:bodyPr>
            <a:normAutofit/>
          </a:bodyPr>
          <a:lstStyle/>
          <a:p>
            <a:r>
              <a:rPr lang="en-GB" sz="5400" dirty="0" smtClean="0"/>
              <a:t>Famous Lithuanian Composers and Singers</a:t>
            </a:r>
            <a:endParaRPr lang="en-US" sz="5400" dirty="0"/>
          </a:p>
        </p:txBody>
      </p:sp>
      <p:sp>
        <p:nvSpPr>
          <p:cNvPr id="3" name="Subtitle 2"/>
          <p:cNvSpPr>
            <a:spLocks noGrp="1"/>
          </p:cNvSpPr>
          <p:nvPr>
            <p:ph type="subTitle" idx="1"/>
          </p:nvPr>
        </p:nvSpPr>
        <p:spPr/>
        <p:txBody>
          <a:bodyPr/>
          <a:lstStyle/>
          <a:p>
            <a:r>
              <a:rPr lang="en-GB" dirty="0" smtClean="0"/>
              <a:t>  </a:t>
            </a:r>
            <a:endParaRPr lang="en-US" dirty="0"/>
          </a:p>
        </p:txBody>
      </p:sp>
      <p:sp>
        <p:nvSpPr>
          <p:cNvPr id="1027" name="AutoShape 3" descr="Vaizdo rezultatas pagal užklausą „erasmus+“">
            <a:hlinkClick r:id="rId2"/>
          </p:cNvPr>
          <p:cNvSpPr>
            <a:spLocks noChangeAspect="1" noChangeArrowheads="1"/>
          </p:cNvSpPr>
          <p:nvPr/>
        </p:nvSpPr>
        <p:spPr bwMode="auto">
          <a:xfrm>
            <a:off x="92075"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C:\Users\Justas ir Nedas\Desktop\ERASMUS.png"/>
          <p:cNvPicPr>
            <a:picLocks noChangeAspect="1" noChangeArrowheads="1"/>
          </p:cNvPicPr>
          <p:nvPr/>
        </p:nvPicPr>
        <p:blipFill>
          <a:blip r:embed="rId3" cstate="print"/>
          <a:srcRect/>
          <a:stretch>
            <a:fillRect/>
          </a:stretch>
        </p:blipFill>
        <p:spPr bwMode="auto">
          <a:xfrm>
            <a:off x="0" y="0"/>
            <a:ext cx="4286248" cy="1500174"/>
          </a:xfrm>
          <a:prstGeom prst="rect">
            <a:avLst/>
          </a:prstGeom>
          <a:noFill/>
        </p:spPr>
      </p:pic>
      <p:pic>
        <p:nvPicPr>
          <p:cNvPr id="1029" name="Picture 5" descr="C:\Users\Justas ir Nedas\Desktop\as.jpg"/>
          <p:cNvPicPr>
            <a:picLocks noChangeAspect="1" noChangeArrowheads="1"/>
          </p:cNvPicPr>
          <p:nvPr/>
        </p:nvPicPr>
        <p:blipFill>
          <a:blip r:embed="rId4" cstate="print"/>
          <a:srcRect/>
          <a:stretch>
            <a:fillRect/>
          </a:stretch>
        </p:blipFill>
        <p:spPr bwMode="auto">
          <a:xfrm>
            <a:off x="2285984" y="3500438"/>
            <a:ext cx="4398979" cy="264320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r>
              <a:rPr lang="lt-LT" dirty="0" smtClean="0"/>
              <a:t> </a:t>
            </a:r>
            <a:endParaRPr lang="en-US" dirty="0"/>
          </a:p>
        </p:txBody>
      </p:sp>
      <p:sp>
        <p:nvSpPr>
          <p:cNvPr id="3" name="Content Placeholder 2"/>
          <p:cNvSpPr>
            <a:spLocks noGrp="1"/>
          </p:cNvSpPr>
          <p:nvPr>
            <p:ph idx="1"/>
          </p:nvPr>
        </p:nvSpPr>
        <p:spPr>
          <a:xfrm>
            <a:off x="457200" y="428604"/>
            <a:ext cx="8229600" cy="5697559"/>
          </a:xfrm>
        </p:spPr>
        <p:txBody>
          <a:bodyPr>
            <a:normAutofit/>
          </a:bodyPr>
          <a:lstStyle/>
          <a:p>
            <a:pPr>
              <a:buNone/>
            </a:pPr>
            <a:r>
              <a:rPr lang="lt-LT" dirty="0" smtClean="0"/>
              <a:t>*</a:t>
            </a:r>
            <a:r>
              <a:rPr lang="en-US" dirty="0" smtClean="0"/>
              <a:t>Noreika</a:t>
            </a:r>
            <a:r>
              <a:rPr lang="en-US" dirty="0"/>
              <a:t>, semi-retired, was a professor at the Lithuanian Academy of Music and Theatre and the Estonian Academy of Music and Theatre. </a:t>
            </a:r>
          </a:p>
          <a:p>
            <a:pPr>
              <a:buNone/>
            </a:pPr>
            <a:r>
              <a:rPr lang="lt-LT" dirty="0" smtClean="0"/>
              <a:t>*</a:t>
            </a:r>
            <a:r>
              <a:rPr lang="en-US" dirty="0" smtClean="0"/>
              <a:t>In </a:t>
            </a:r>
            <a:r>
              <a:rPr lang="en-US" dirty="0"/>
              <a:t>2011, Noreika was awarded the </a:t>
            </a:r>
            <a:r>
              <a:rPr lang="en-US" dirty="0" smtClean="0"/>
              <a:t>Lithuania</a:t>
            </a:r>
            <a:r>
              <a:rPr lang="lt-LT" dirty="0" smtClean="0"/>
              <a:t>n </a:t>
            </a:r>
            <a:r>
              <a:rPr lang="en-US" dirty="0" smtClean="0"/>
              <a:t>National </a:t>
            </a:r>
            <a:r>
              <a:rPr lang="en-US" dirty="0"/>
              <a:t>Prize for Culture and Arts for "the highest vocal excellence and unfading talent</a:t>
            </a:r>
            <a:r>
              <a:rPr lang="en-US" dirty="0" smtClean="0"/>
              <a:t>".</a:t>
            </a:r>
            <a:endParaRPr lang="lt-LT" dirty="0" smtClean="0"/>
          </a:p>
          <a:p>
            <a:pPr>
              <a:buNone/>
            </a:pPr>
            <a:r>
              <a:rPr lang="lt-LT" dirty="0"/>
              <a:t>*</a:t>
            </a:r>
            <a:r>
              <a:rPr lang="en-US" dirty="0" smtClean="0"/>
              <a:t>In </a:t>
            </a:r>
            <a:r>
              <a:rPr lang="en-US" dirty="0"/>
              <a:t>2015 he was awarded Medal of Pushkin in Russia</a:t>
            </a:r>
            <a:r>
              <a:rPr lang="en-US" dirty="0" smtClean="0"/>
              <a:t>.</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Marijonas Mikutavičius</a:t>
            </a:r>
            <a:endParaRPr lang="en-US" dirty="0"/>
          </a:p>
        </p:txBody>
      </p:sp>
      <p:sp>
        <p:nvSpPr>
          <p:cNvPr id="3" name="Content Placeholder 2"/>
          <p:cNvSpPr>
            <a:spLocks noGrp="1"/>
          </p:cNvSpPr>
          <p:nvPr>
            <p:ph idx="1"/>
          </p:nvPr>
        </p:nvSpPr>
        <p:spPr>
          <a:xfrm>
            <a:off x="3571868" y="1600200"/>
            <a:ext cx="5114932" cy="4525963"/>
          </a:xfrm>
        </p:spPr>
        <p:txBody>
          <a:bodyPr>
            <a:normAutofit fontScale="85000" lnSpcReduction="20000"/>
          </a:bodyPr>
          <a:lstStyle/>
          <a:p>
            <a:r>
              <a:rPr lang="en-US" b="1" dirty="0" smtClean="0"/>
              <a:t>Marijonas Mikutavičius</a:t>
            </a:r>
            <a:r>
              <a:rPr lang="en-US" dirty="0" smtClean="0"/>
              <a:t> is a Lithuanian singer, musician and songwriter, a television journalist, a comedian and a talk show host from Vilnius. He is best known for his sports anthem ,,</a:t>
            </a:r>
            <a:r>
              <a:rPr lang="en-US" i="1" dirty="0" smtClean="0"/>
              <a:t>Trys Milijonai’’</a:t>
            </a:r>
            <a:r>
              <a:rPr lang="en-US" dirty="0" smtClean="0"/>
              <a:t> as well as an official Eurobasket 2011 song </a:t>
            </a:r>
            <a:r>
              <a:rPr lang="en-US" i="1" dirty="0" smtClean="0"/>
              <a:t>Celebrate Basketball</a:t>
            </a:r>
            <a:r>
              <a:rPr lang="en-US" dirty="0" smtClean="0"/>
              <a:t> and for representing his country at Eurovision Song Contest 2006 as part of LT United.</a:t>
            </a:r>
            <a:r>
              <a:rPr lang="lt-LT" dirty="0" smtClean="0"/>
              <a:t>                               </a:t>
            </a:r>
            <a:endParaRPr lang="en-US" dirty="0"/>
          </a:p>
        </p:txBody>
      </p:sp>
      <p:pic>
        <p:nvPicPr>
          <p:cNvPr id="1026" name="Picture 2" descr="C:\Users\Justas ir Nedas\Desktop\untitled.png"/>
          <p:cNvPicPr>
            <a:picLocks noChangeAspect="1" noChangeArrowheads="1"/>
          </p:cNvPicPr>
          <p:nvPr/>
        </p:nvPicPr>
        <p:blipFill>
          <a:blip r:embed="rId2" cstate="print"/>
          <a:srcRect/>
          <a:stretch>
            <a:fillRect/>
          </a:stretch>
        </p:blipFill>
        <p:spPr bwMode="auto">
          <a:xfrm>
            <a:off x="142844" y="1571612"/>
            <a:ext cx="3286148" cy="2286016"/>
          </a:xfrm>
          <a:prstGeom prst="rect">
            <a:avLst/>
          </a:prstGeom>
          <a:noFill/>
          <a:ln>
            <a:solidFill>
              <a:schemeClr val="tx1"/>
            </a:solidFill>
          </a:ln>
        </p:spPr>
      </p:pic>
      <p:sp>
        <p:nvSpPr>
          <p:cNvPr id="5" name="TextBox 4"/>
          <p:cNvSpPr txBox="1"/>
          <p:nvPr/>
        </p:nvSpPr>
        <p:spPr>
          <a:xfrm>
            <a:off x="214282" y="3929066"/>
            <a:ext cx="3214710" cy="369332"/>
          </a:xfrm>
          <a:prstGeom prst="rect">
            <a:avLst/>
          </a:prstGeom>
          <a:noFill/>
        </p:spPr>
        <p:txBody>
          <a:bodyPr wrap="square" rtlCol="0">
            <a:spAutoFit/>
          </a:bodyPr>
          <a:lstStyle/>
          <a:p>
            <a:r>
              <a:rPr lang="lt-LT" dirty="0" smtClean="0"/>
              <a:t>Marijonas </a:t>
            </a:r>
            <a:r>
              <a:rPr lang="en-US" dirty="0" smtClean="0"/>
              <a:t>(born 19 April 1971)</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Career:</a:t>
            </a:r>
            <a:endParaRPr lang="en-US" dirty="0"/>
          </a:p>
        </p:txBody>
      </p:sp>
      <p:sp>
        <p:nvSpPr>
          <p:cNvPr id="3" name="Content Placeholder 2"/>
          <p:cNvSpPr>
            <a:spLocks noGrp="1"/>
          </p:cNvSpPr>
          <p:nvPr>
            <p:ph idx="1"/>
          </p:nvPr>
        </p:nvSpPr>
        <p:spPr/>
        <p:txBody>
          <a:bodyPr/>
          <a:lstStyle/>
          <a:p>
            <a:r>
              <a:rPr lang="en-US" dirty="0" smtClean="0"/>
              <a:t>While studying at the university, Mikutavičius worked for periodicals and as a </a:t>
            </a:r>
            <a:r>
              <a:rPr lang="en-US" i="1" dirty="0" smtClean="0"/>
              <a:t>Vakaro žinios</a:t>
            </a:r>
            <a:r>
              <a:rPr lang="en-US" dirty="0" smtClean="0"/>
              <a:t> (</a:t>
            </a:r>
            <a:r>
              <a:rPr lang="en-US" i="1" dirty="0" smtClean="0"/>
              <a:t>Evening News</a:t>
            </a:r>
            <a:r>
              <a:rPr lang="en-US" dirty="0" smtClean="0"/>
              <a:t>) reporter for Lithuanian television. He also played in a rock band </a:t>
            </a:r>
            <a:r>
              <a:rPr lang="en-US" i="1" dirty="0" smtClean="0"/>
              <a:t>Bovy</a:t>
            </a:r>
            <a:r>
              <a:rPr lang="en-US" dirty="0" smtClean="0"/>
              <a:t>, toured around Europe and sang in the Scandinavian countries, Germany, and Eastern Europe, and gained recognition as the best vocalist at the Liepājas dzintars (</a:t>
            </a:r>
            <a:r>
              <a:rPr lang="en-US" i="1" dirty="0" smtClean="0"/>
              <a:t>Liepāja's amber</a:t>
            </a:r>
            <a:r>
              <a:rPr lang="en-US" dirty="0" smtClean="0"/>
              <a:t>) music festival in 1995.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Singles and Albums:</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n-GB" dirty="0" smtClean="0"/>
              <a:t>Singles:</a:t>
            </a:r>
          </a:p>
          <a:p>
            <a:r>
              <a:rPr lang="lt-LT" dirty="0" smtClean="0"/>
              <a:t>"Trys Milijonai" (2000)</a:t>
            </a:r>
          </a:p>
          <a:p>
            <a:pPr>
              <a:buNone/>
            </a:pPr>
            <a:r>
              <a:rPr lang="en-GB" dirty="0" smtClean="0"/>
              <a:t>      </a:t>
            </a:r>
            <a:r>
              <a:rPr lang="lt-LT" dirty="0" smtClean="0"/>
              <a:t>Often regarded as Lithuanian sport anthem</a:t>
            </a:r>
          </a:p>
          <a:p>
            <a:r>
              <a:rPr lang="lt-LT" dirty="0" smtClean="0"/>
              <a:t> "Velnias, man patinka Kalėdos" ("Damn, I Like Christmas")</a:t>
            </a:r>
          </a:p>
          <a:p>
            <a:r>
              <a:rPr lang="lt-LT" dirty="0" smtClean="0"/>
              <a:t>"Pakeliui Namo" ("On Our Way Home")</a:t>
            </a:r>
          </a:p>
          <a:p>
            <a:r>
              <a:rPr lang="lt-LT" dirty="0" smtClean="0"/>
              <a:t>"Aš miręs" ("I'm Dead")</a:t>
            </a:r>
          </a:p>
          <a:p>
            <a:r>
              <a:rPr lang="lt-LT" dirty="0" smtClean="0"/>
              <a:t>"Trys Milijonai" ("Three Million"), a hit song; the official song for Lithuania at the Sydney Olympic Games and a popular unofficial Lithuanian sports anthem</a:t>
            </a:r>
          </a:p>
          <a:p>
            <a:r>
              <a:rPr lang="lt-LT" dirty="0" smtClean="0"/>
              <a:t>"Nebetyli Sirgaliai" (Celebrate Basketball), a hit song; which is extremely catchy; the official basketball anthem for the 2011 Basketball Euro Championships (hosted in Lithuania); represent the nation's faith and passion for Basketball</a:t>
            </a:r>
            <a:r>
              <a:rPr lang="en-GB" dirty="0" smtClean="0"/>
              <a:t>.</a:t>
            </a:r>
          </a:p>
          <a:p>
            <a:r>
              <a:rPr lang="en-GB" dirty="0" smtClean="0"/>
              <a:t>Albums:</a:t>
            </a:r>
          </a:p>
          <a:p>
            <a:r>
              <a:rPr lang="lt-LT" dirty="0" smtClean="0"/>
              <a:t>"Lengvas būdas mesti klausytis" ("Easy Way to Stop Listening") (2014)</a:t>
            </a:r>
          </a:p>
          <a:p>
            <a:r>
              <a:rPr lang="lt-LT" dirty="0" smtClean="0"/>
              <a:t>"Baigėme mokyklą" ("We Finished </a:t>
            </a:r>
            <a:r>
              <a:rPr lang="lt-LT" dirty="0" err="1" smtClean="0"/>
              <a:t>School</a:t>
            </a:r>
            <a:r>
              <a:rPr lang="lt-LT" dirty="0" smtClean="0"/>
              <a:t>") (2008)</a:t>
            </a:r>
          </a:p>
          <a:p>
            <a:r>
              <a:rPr lang="lt-LT" dirty="0" smtClean="0"/>
              <a:t>"Pasveikinkit vieni kitus" ("Greet Each Other") (2004)</a:t>
            </a:r>
          </a:p>
          <a:p>
            <a:pPr>
              <a:buNone/>
            </a:pPr>
            <a:endParaRPr lang="lt-L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143000"/>
          </a:xfrm>
        </p:spPr>
        <p:txBody>
          <a:bodyPr/>
          <a:lstStyle/>
          <a:p>
            <a:r>
              <a:rPr lang="en-GB" dirty="0" smtClean="0"/>
              <a:t>Vytautas Kernagis</a:t>
            </a:r>
            <a:endParaRPr lang="en-US" dirty="0"/>
          </a:p>
        </p:txBody>
      </p:sp>
      <p:sp>
        <p:nvSpPr>
          <p:cNvPr id="3" name="Content Placeholder 2"/>
          <p:cNvSpPr>
            <a:spLocks noGrp="1"/>
          </p:cNvSpPr>
          <p:nvPr>
            <p:ph idx="1"/>
          </p:nvPr>
        </p:nvSpPr>
        <p:spPr>
          <a:xfrm>
            <a:off x="2571736" y="1600200"/>
            <a:ext cx="6115064" cy="4525963"/>
          </a:xfrm>
        </p:spPr>
        <p:txBody>
          <a:bodyPr/>
          <a:lstStyle/>
          <a:p>
            <a:r>
              <a:rPr lang="en-US" b="1" dirty="0" smtClean="0"/>
              <a:t>Vytautas Kernagis</a:t>
            </a:r>
            <a:r>
              <a:rPr lang="en-US" dirty="0" smtClean="0"/>
              <a:t> (May 19, 1951 – March 15, 2008) was a Lithuanian singer-songwriter, bard, actor, director, and television announcer. He is considered a pioneer of </a:t>
            </a:r>
            <a:r>
              <a:rPr lang="en-US" dirty="0" smtClean="0"/>
              <a:t>Lithuanian sung poetry.</a:t>
            </a:r>
            <a:endParaRPr lang="en-US" dirty="0"/>
          </a:p>
        </p:txBody>
      </p:sp>
      <p:pic>
        <p:nvPicPr>
          <p:cNvPr id="1027" name="Picture 3" descr="C:\Users\Justas ir Nedas\Desktop\untitled.png"/>
          <p:cNvPicPr>
            <a:picLocks noChangeAspect="1" noChangeArrowheads="1"/>
          </p:cNvPicPr>
          <p:nvPr/>
        </p:nvPicPr>
        <p:blipFill>
          <a:blip r:embed="rId2" cstate="print"/>
          <a:srcRect/>
          <a:stretch>
            <a:fillRect/>
          </a:stretch>
        </p:blipFill>
        <p:spPr bwMode="auto">
          <a:xfrm>
            <a:off x="285720" y="1571612"/>
            <a:ext cx="2205038" cy="2214578"/>
          </a:xfrm>
          <a:prstGeom prst="rect">
            <a:avLst/>
          </a:prstGeom>
          <a:noFill/>
          <a:ln>
            <a:solidFill>
              <a:schemeClr val="tx1"/>
            </a:solidFill>
          </a:ln>
        </p:spPr>
      </p:pic>
      <p:sp>
        <p:nvSpPr>
          <p:cNvPr id="6" name="TextBox 5"/>
          <p:cNvSpPr txBox="1"/>
          <p:nvPr/>
        </p:nvSpPr>
        <p:spPr>
          <a:xfrm>
            <a:off x="285720" y="3786190"/>
            <a:ext cx="2214578" cy="369332"/>
          </a:xfrm>
          <a:prstGeom prst="rect">
            <a:avLst/>
          </a:prstGeom>
          <a:noFill/>
        </p:spPr>
        <p:txBody>
          <a:bodyPr wrap="square" rtlCol="0">
            <a:spAutoFit/>
          </a:bodyPr>
          <a:lstStyle/>
          <a:p>
            <a:r>
              <a:rPr lang="en-GB" dirty="0" smtClean="0"/>
              <a:t>Kernagis (1951-2008)</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lt-LT" dirty="0" smtClean="0"/>
              <a:t>Vytautas Kernagis was born to the family of actors Aleksandras Kernagis </a:t>
            </a:r>
            <a:r>
              <a:rPr lang="lt-LT" dirty="0" smtClean="0"/>
              <a:t> </a:t>
            </a:r>
            <a:r>
              <a:rPr lang="lt-LT" dirty="0" smtClean="0"/>
              <a:t>and Gražina </a:t>
            </a:r>
            <a:r>
              <a:rPr lang="lt-LT" dirty="0" smtClean="0"/>
              <a:t>Kernagienė. </a:t>
            </a:r>
            <a:r>
              <a:rPr lang="lt-LT" dirty="0" smtClean="0"/>
              <a:t>He attended M.K.Čiurlionis school (first 3 years) and Vilnius 23rd school. In 1973 he graduated from the Lithuanian Academy of Music and Theatre. </a:t>
            </a:r>
          </a:p>
          <a:p>
            <a:r>
              <a:rPr lang="lt-LT" dirty="0" smtClean="0"/>
              <a:t>He was a member of the pioneering Lithuanian big beat bands </a:t>
            </a:r>
            <a:r>
              <a:rPr lang="lt-LT" dirty="0" smtClean="0"/>
              <a:t>,,</a:t>
            </a:r>
            <a:r>
              <a:rPr lang="lt-LT" i="1" dirty="0" smtClean="0"/>
              <a:t>Aisčiai”</a:t>
            </a:r>
            <a:r>
              <a:rPr lang="lt-LT" dirty="0" smtClean="0"/>
              <a:t> </a:t>
            </a:r>
            <a:r>
              <a:rPr lang="lt-LT" dirty="0" smtClean="0"/>
              <a:t>(1966–1968) and </a:t>
            </a:r>
            <a:r>
              <a:rPr lang="en-GB" dirty="0" smtClean="0"/>
              <a:t>,,</a:t>
            </a:r>
            <a:r>
              <a:rPr lang="lt-LT" i="1" dirty="0" smtClean="0"/>
              <a:t>Rupūs miltai”</a:t>
            </a:r>
            <a:r>
              <a:rPr lang="lt-LT" dirty="0" smtClean="0"/>
              <a:t> </a:t>
            </a:r>
            <a:r>
              <a:rPr lang="lt-LT" dirty="0" smtClean="0"/>
              <a:t>(1969–1972). </a:t>
            </a:r>
          </a:p>
          <a:p>
            <a:r>
              <a:rPr lang="lt-LT" dirty="0" smtClean="0"/>
              <a:t>Kernagis recorded his first album of sung poetry in 1978. Kernagis also took part in the first Lithuanian rock opera </a:t>
            </a:r>
            <a:r>
              <a:rPr lang="lt-LT" i="1" dirty="0" smtClean="0"/>
              <a:t>Devil's Bride</a:t>
            </a:r>
            <a:r>
              <a:rPr lang="lt-LT" dirty="0" smtClean="0"/>
              <a:t>, first Lithuanian musical </a:t>
            </a:r>
            <a:r>
              <a:rPr lang="lt-LT" i="1" dirty="0" smtClean="0"/>
              <a:t>Ugnies medžioklė su varovais</a:t>
            </a:r>
            <a:r>
              <a:rPr lang="lt-LT" dirty="0" smtClean="0"/>
              <a:t> (1976), and first Lithuanian musical for a puppet theatre </a:t>
            </a:r>
            <a:r>
              <a:rPr lang="lt-LT" dirty="0" smtClean="0"/>
              <a:t>,,</a:t>
            </a:r>
            <a:r>
              <a:rPr lang="lt-LT" i="1" dirty="0" smtClean="0"/>
              <a:t>Šokantis </a:t>
            </a:r>
            <a:r>
              <a:rPr lang="lt-LT" i="1" dirty="0" smtClean="0"/>
              <a:t>ir dainuojantis mergaitės </a:t>
            </a:r>
            <a:r>
              <a:rPr lang="lt-LT" i="1" dirty="0" smtClean="0"/>
              <a:t>vieversėlis”</a:t>
            </a:r>
            <a:r>
              <a:rPr lang="lt-LT" dirty="0" smtClean="0"/>
              <a:t>. </a:t>
            </a:r>
            <a:endParaRPr lang="lt-LT" dirty="0" smtClean="0"/>
          </a:p>
          <a:p>
            <a:pPr>
              <a:buNone/>
            </a:pPr>
            <a:r>
              <a:rPr lang="lt-LT" dirty="0" smtClean="0"/>
              <a:t> </a:t>
            </a:r>
            <a:endParaRPr lang="lt-L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Awards:</a:t>
            </a:r>
            <a:endParaRPr lang="en-US" dirty="0"/>
          </a:p>
        </p:txBody>
      </p:sp>
      <p:sp>
        <p:nvSpPr>
          <p:cNvPr id="3" name="Content Placeholder 2"/>
          <p:cNvSpPr>
            <a:spLocks noGrp="1"/>
          </p:cNvSpPr>
          <p:nvPr>
            <p:ph idx="1"/>
          </p:nvPr>
        </p:nvSpPr>
        <p:spPr/>
        <p:txBody>
          <a:bodyPr/>
          <a:lstStyle/>
          <a:p>
            <a:r>
              <a:rPr lang="en-US" dirty="0" smtClean="0"/>
              <a:t>1995 - Antanas </a:t>
            </a:r>
            <a:r>
              <a:rPr lang="en-US" dirty="0" smtClean="0"/>
              <a:t>Šabaniauskas‘</a:t>
            </a:r>
            <a:r>
              <a:rPr lang="lt-LT" dirty="0" smtClean="0"/>
              <a:t>s</a:t>
            </a:r>
            <a:r>
              <a:rPr lang="en-US" dirty="0" smtClean="0"/>
              <a:t> </a:t>
            </a:r>
            <a:r>
              <a:rPr lang="en-US" dirty="0" smtClean="0"/>
              <a:t>music </a:t>
            </a:r>
            <a:r>
              <a:rPr lang="en-US" dirty="0" smtClean="0"/>
              <a:t>award</a:t>
            </a:r>
            <a:r>
              <a:rPr lang="lt-LT" dirty="0" smtClean="0"/>
              <a:t>,</a:t>
            </a:r>
            <a:endParaRPr lang="en-US" dirty="0" smtClean="0"/>
          </a:p>
          <a:p>
            <a:r>
              <a:rPr lang="en-US" dirty="0" smtClean="0"/>
              <a:t>2000 - "Bravo" music award </a:t>
            </a:r>
            <a:r>
              <a:rPr lang="en-US" dirty="0" smtClean="0"/>
              <a:t>(</a:t>
            </a:r>
            <a:r>
              <a:rPr lang="lt-LT" dirty="0" smtClean="0"/>
              <a:t>LT),</a:t>
            </a:r>
            <a:endParaRPr lang="en-US" dirty="0" smtClean="0"/>
          </a:p>
          <a:p>
            <a:r>
              <a:rPr lang="en-US" dirty="0" smtClean="0"/>
              <a:t>2002 - Officer's Cross of the Order of the Lithuanian Grand Duke </a:t>
            </a:r>
            <a:r>
              <a:rPr lang="en-US" dirty="0" smtClean="0"/>
              <a:t>Gediminas</a:t>
            </a:r>
            <a:r>
              <a:rPr lang="lt-LT" dirty="0" smtClean="0"/>
              <a:t>,</a:t>
            </a:r>
            <a:endParaRPr lang="en-US" dirty="0" smtClean="0"/>
          </a:p>
          <a:p>
            <a:r>
              <a:rPr lang="en-US" dirty="0" smtClean="0"/>
              <a:t>2008 - Lithuanian National Prize for </a:t>
            </a:r>
            <a:r>
              <a:rPr lang="en-US" dirty="0" smtClean="0"/>
              <a:t>Culture and </a:t>
            </a:r>
            <a:r>
              <a:rPr lang="en-US" dirty="0" smtClean="0"/>
              <a:t>Arts, for the professionalism in modern creativity and artistry</a:t>
            </a:r>
            <a:r>
              <a:rPr lang="en-US" dirty="0" smtClean="0"/>
              <a:t>.</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,,Antis”</a:t>
            </a:r>
            <a:endParaRPr lang="en-US" dirty="0"/>
          </a:p>
        </p:txBody>
      </p:sp>
      <p:sp>
        <p:nvSpPr>
          <p:cNvPr id="3" name="Content Placeholder 2"/>
          <p:cNvSpPr>
            <a:spLocks noGrp="1"/>
          </p:cNvSpPr>
          <p:nvPr>
            <p:ph idx="1"/>
          </p:nvPr>
        </p:nvSpPr>
        <p:spPr>
          <a:xfrm>
            <a:off x="3486168" y="1142984"/>
            <a:ext cx="5657832" cy="5143535"/>
          </a:xfrm>
        </p:spPr>
        <p:txBody>
          <a:bodyPr>
            <a:normAutofit fontScale="70000" lnSpcReduction="20000"/>
          </a:bodyPr>
          <a:lstStyle/>
          <a:p>
            <a:r>
              <a:rPr lang="en-US" dirty="0" smtClean="0"/>
              <a:t>Literally, "antis" means "duck" in Lithuanian, but is also </a:t>
            </a:r>
            <a:r>
              <a:rPr lang="en-US" dirty="0" smtClean="0"/>
              <a:t>a</a:t>
            </a:r>
            <a:r>
              <a:rPr lang="lt-LT" dirty="0" smtClean="0"/>
              <a:t> music Band</a:t>
            </a:r>
            <a:r>
              <a:rPr lang="en-US" dirty="0" smtClean="0"/>
              <a:t>. </a:t>
            </a:r>
            <a:r>
              <a:rPr lang="en-US" dirty="0" smtClean="0"/>
              <a:t>Algirdas Kaušpėdas has stated in an interview that the latter was the intended meaning. Additionally, being a play on the name of the official Soviet-era newspaper "Tiesa" (truth), the name alluded to the biased reporting and truth-bending in Eastern Bloc media. The cover of the band's 1987 album displays the name "Antis" assembled from cut-out letters of Tiesa's logo, with a matching N added. According to Kaušpėdas, contrary to popular belief, "Antis" was not originally intended to stand for "Anti-Soviet". However, upon first hearing the name being interpreted in this way, he found it appropriate and did not object.</a:t>
            </a:r>
            <a:endParaRPr lang="en-US" dirty="0"/>
          </a:p>
        </p:txBody>
      </p:sp>
      <p:pic>
        <p:nvPicPr>
          <p:cNvPr id="2051" name="Picture 3" descr="C:\Users\Justas ir Nedas\Desktop\sdfwefw.jpg"/>
          <p:cNvPicPr>
            <a:picLocks noChangeAspect="1" noChangeArrowheads="1"/>
          </p:cNvPicPr>
          <p:nvPr/>
        </p:nvPicPr>
        <p:blipFill>
          <a:blip r:embed="rId2" cstate="print"/>
          <a:srcRect/>
          <a:stretch>
            <a:fillRect/>
          </a:stretch>
        </p:blipFill>
        <p:spPr bwMode="auto">
          <a:xfrm>
            <a:off x="142844" y="1142984"/>
            <a:ext cx="3357586" cy="2643206"/>
          </a:xfrm>
          <a:prstGeom prst="rect">
            <a:avLst/>
          </a:prstGeom>
          <a:noFill/>
          <a:ln>
            <a:solidFill>
              <a:schemeClr val="tx1"/>
            </a:solidFill>
          </a:ln>
        </p:spPr>
      </p:pic>
      <p:sp>
        <p:nvSpPr>
          <p:cNvPr id="6" name="TextBox 5"/>
          <p:cNvSpPr txBox="1"/>
          <p:nvPr/>
        </p:nvSpPr>
        <p:spPr>
          <a:xfrm>
            <a:off x="0" y="3929066"/>
            <a:ext cx="3929058" cy="2031325"/>
          </a:xfrm>
          <a:prstGeom prst="rect">
            <a:avLst/>
          </a:prstGeom>
          <a:noFill/>
        </p:spPr>
        <p:txBody>
          <a:bodyPr wrap="square" rtlCol="0">
            <a:spAutoFit/>
          </a:bodyPr>
          <a:lstStyle/>
          <a:p>
            <a:r>
              <a:rPr lang="lt-LT" dirty="0" smtClean="0"/>
              <a:t>       Members: </a:t>
            </a:r>
          </a:p>
          <a:p>
            <a:r>
              <a:rPr lang="lt-LT" dirty="0" smtClean="0"/>
              <a:t>Algirdas Kaušpėdas,</a:t>
            </a:r>
          </a:p>
          <a:p>
            <a:r>
              <a:rPr lang="lt-LT" dirty="0" smtClean="0"/>
              <a:t>Petras Ubartas,</a:t>
            </a:r>
          </a:p>
          <a:p>
            <a:r>
              <a:rPr lang="lt-LT" dirty="0" smtClean="0"/>
              <a:t>Vaclovas Augustinas (</a:t>
            </a:r>
            <a:r>
              <a:rPr lang="lt-LT" dirty="0" smtClean="0"/>
              <a:t>K</a:t>
            </a:r>
            <a:r>
              <a:rPr lang="lt-LT" dirty="0" smtClean="0"/>
              <a:t>eyboards, vocal),</a:t>
            </a:r>
          </a:p>
          <a:p>
            <a:r>
              <a:rPr lang="lt-LT" dirty="0" smtClean="0"/>
              <a:t>Linas Buda (Drummer)</a:t>
            </a:r>
          </a:p>
          <a:p>
            <a:r>
              <a:rPr lang="lt-LT" dirty="0" smtClean="0"/>
              <a:t>Gintautas Rakauskas (Bass guitar)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Band’s disbanding and resurrection:</a:t>
            </a:r>
            <a:endParaRPr lang="en-US" dirty="0"/>
          </a:p>
        </p:txBody>
      </p:sp>
      <p:sp>
        <p:nvSpPr>
          <p:cNvPr id="3" name="Content Placeholder 2"/>
          <p:cNvSpPr>
            <a:spLocks noGrp="1"/>
          </p:cNvSpPr>
          <p:nvPr>
            <p:ph idx="1"/>
          </p:nvPr>
        </p:nvSpPr>
        <p:spPr>
          <a:xfrm>
            <a:off x="457200" y="1600201"/>
            <a:ext cx="8229600" cy="5114947"/>
          </a:xfrm>
        </p:spPr>
        <p:txBody>
          <a:bodyPr>
            <a:normAutofit fontScale="62500" lnSpcReduction="20000"/>
          </a:bodyPr>
          <a:lstStyle/>
          <a:p>
            <a:r>
              <a:rPr lang="en-US" b="1" dirty="0" smtClean="0"/>
              <a:t>Disbanding</a:t>
            </a:r>
            <a:endParaRPr lang="en-US" b="1" dirty="0" smtClean="0"/>
          </a:p>
          <a:p>
            <a:r>
              <a:rPr lang="en-US" dirty="0" smtClean="0"/>
              <a:t>Antis gave their final tours in the second half of 1989 and early 1990 including appearances at festivals in Italy, Austria, Germany, France and USA, where they participated at the NY New Music Seminar and played at the CBGB. In 1990 Algirdas Kaušpėdas quit music for politics and then returned to architecture. The rest of the band continued rehearsing and composing, and auditioned some new vocalists but Pablo proved to have been the heart of the band, so they broke up. Some members left the music business and others joined other projects. Kaušpėdas manages a design company and is still an important figure in Lithuanian music and culture</a:t>
            </a:r>
            <a:r>
              <a:rPr lang="en-US" dirty="0" smtClean="0"/>
              <a:t>.</a:t>
            </a:r>
            <a:r>
              <a:rPr lang="en-US" b="1" dirty="0" smtClean="0"/>
              <a:t> </a:t>
            </a:r>
            <a:endParaRPr lang="lt-LT" b="1" dirty="0" smtClean="0"/>
          </a:p>
          <a:p>
            <a:r>
              <a:rPr lang="en-US" b="1" dirty="0" smtClean="0"/>
              <a:t>Resurrection</a:t>
            </a:r>
            <a:endParaRPr lang="en-US" b="1" dirty="0" smtClean="0"/>
          </a:p>
          <a:p>
            <a:r>
              <a:rPr lang="en-US" dirty="0" smtClean="0"/>
              <a:t>After 17 years of silence (the last album having been released in 1990), the band released </a:t>
            </a:r>
            <a:r>
              <a:rPr lang="en-US" i="1" dirty="0" smtClean="0"/>
              <a:t>Ančių </a:t>
            </a:r>
            <a:r>
              <a:rPr lang="en-US" i="1" dirty="0" err="1" smtClean="0"/>
              <a:t>dainos</a:t>
            </a:r>
            <a:r>
              <a:rPr lang="en-US" dirty="0" smtClean="0"/>
              <a:t> (</a:t>
            </a:r>
            <a:r>
              <a:rPr lang="en-US" i="1" dirty="0" smtClean="0"/>
              <a:t>Songs of Ducks</a:t>
            </a:r>
            <a:r>
              <a:rPr lang="en-US" dirty="0" smtClean="0"/>
              <a:t>) on 16 December 2007</a:t>
            </a:r>
            <a:r>
              <a:rPr lang="en-US" dirty="0" smtClean="0"/>
              <a:t>. </a:t>
            </a:r>
            <a:r>
              <a:rPr lang="en-US" dirty="0" smtClean="0"/>
              <a:t>Initial album sales beat the expectations and became best-selling album by Antis</a:t>
            </a:r>
            <a:r>
              <a:rPr lang="en-US" dirty="0" smtClean="0"/>
              <a:t>. </a:t>
            </a:r>
            <a:r>
              <a:rPr lang="en-US" dirty="0" smtClean="0"/>
              <a:t>The band played their official farewell concert on July 5, 2016 at </a:t>
            </a:r>
            <a:r>
              <a:rPr lang="en-US" dirty="0" err="1" smtClean="0"/>
              <a:t>Trakai</a:t>
            </a:r>
            <a:r>
              <a:rPr lang="en-US" dirty="0" smtClean="0"/>
              <a:t> Island Castle</a:t>
            </a:r>
            <a:r>
              <a:rPr lang="en-US" dirty="0" smtClean="0"/>
              <a:t>, </a:t>
            </a:r>
            <a:r>
              <a:rPr lang="en-US" dirty="0" smtClean="0"/>
              <a:t>followed by another performance the next day at </a:t>
            </a:r>
            <a:r>
              <a:rPr lang="en-US" dirty="0" err="1" smtClean="0"/>
              <a:t>Raudondvaris</a:t>
            </a:r>
            <a:r>
              <a:rPr lang="en-US" dirty="0" smtClean="0"/>
              <a:t> Castle, ending the story of Antis where it had begun.</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Groups’s albums and discography:</a:t>
            </a:r>
            <a:endParaRPr lang="en-US" dirty="0"/>
          </a:p>
        </p:txBody>
      </p:sp>
      <p:sp>
        <p:nvSpPr>
          <p:cNvPr id="3" name="Content Placeholder 2"/>
          <p:cNvSpPr>
            <a:spLocks noGrp="1"/>
          </p:cNvSpPr>
          <p:nvPr>
            <p:ph idx="1"/>
          </p:nvPr>
        </p:nvSpPr>
        <p:spPr>
          <a:xfrm>
            <a:off x="457200" y="1600200"/>
            <a:ext cx="7972452" cy="4686320"/>
          </a:xfrm>
        </p:spPr>
        <p:txBody>
          <a:bodyPr>
            <a:normAutofit fontScale="77500" lnSpcReduction="20000"/>
          </a:bodyPr>
          <a:lstStyle/>
          <a:p>
            <a:r>
              <a:rPr lang="en-US" b="1" i="1" dirty="0" smtClean="0"/>
              <a:t>Antis</a:t>
            </a:r>
            <a:endParaRPr lang="en-US" dirty="0" smtClean="0"/>
          </a:p>
          <a:p>
            <a:r>
              <a:rPr lang="en-US" b="1" i="1" dirty="0" smtClean="0"/>
              <a:t>Anties </a:t>
            </a:r>
            <a:r>
              <a:rPr lang="en-US" b="1" i="1" dirty="0" smtClean="0"/>
              <a:t>Dovanėlė</a:t>
            </a:r>
            <a:endParaRPr lang="en-US" dirty="0" smtClean="0"/>
          </a:p>
          <a:p>
            <a:r>
              <a:rPr lang="en-US" b="1" dirty="0" smtClean="0"/>
              <a:t>Geriausios </a:t>
            </a:r>
            <a:r>
              <a:rPr lang="en-US" b="1" dirty="0" smtClean="0"/>
              <a:t>Dainos</a:t>
            </a:r>
            <a:endParaRPr lang="en-US" dirty="0" smtClean="0"/>
          </a:p>
          <a:p>
            <a:r>
              <a:rPr lang="en-US" b="1" dirty="0" smtClean="0"/>
              <a:t>Ša!</a:t>
            </a:r>
            <a:r>
              <a:rPr lang="en-US" dirty="0" smtClean="0"/>
              <a:t> </a:t>
            </a:r>
          </a:p>
          <a:p>
            <a:r>
              <a:rPr lang="en-US" b="1" dirty="0" smtClean="0"/>
              <a:t>Kažkas </a:t>
            </a:r>
            <a:r>
              <a:rPr lang="en-US" b="1" dirty="0" smtClean="0"/>
              <a:t>Atsitiko</a:t>
            </a:r>
            <a:endParaRPr lang="en-US" dirty="0" smtClean="0"/>
          </a:p>
          <a:p>
            <a:r>
              <a:rPr lang="en-US" b="1" i="1" dirty="0" smtClean="0"/>
              <a:t>Visa </a:t>
            </a:r>
            <a:r>
              <a:rPr lang="en-US" b="1" i="1" dirty="0" smtClean="0"/>
              <a:t>Antis</a:t>
            </a:r>
            <a:endParaRPr lang="en-US" dirty="0" smtClean="0"/>
          </a:p>
          <a:p>
            <a:r>
              <a:rPr lang="en-US" b="1" dirty="0" smtClean="0"/>
              <a:t>Antis </a:t>
            </a:r>
            <a:r>
              <a:rPr lang="en-US" b="1" dirty="0" err="1" smtClean="0"/>
              <a:t>Gyva</a:t>
            </a:r>
            <a:endParaRPr lang="en-US" dirty="0" smtClean="0"/>
          </a:p>
          <a:p>
            <a:r>
              <a:rPr lang="en-US" b="1" i="1" dirty="0" smtClean="0"/>
              <a:t>Ančių </a:t>
            </a:r>
            <a:r>
              <a:rPr lang="en-US" b="1" i="1" dirty="0" smtClean="0"/>
              <a:t>Dainos</a:t>
            </a:r>
            <a:endParaRPr lang="en-US" dirty="0" smtClean="0"/>
          </a:p>
          <a:p>
            <a:r>
              <a:rPr lang="en-US" b="1" dirty="0" smtClean="0"/>
              <a:t>Rugpjūčio 33</a:t>
            </a:r>
            <a:r>
              <a:rPr lang="en-US" dirty="0" smtClean="0"/>
              <a:t> </a:t>
            </a:r>
          </a:p>
          <a:p>
            <a:r>
              <a:rPr lang="en-US" b="1" i="1" dirty="0" smtClean="0"/>
              <a:t>Baisiai džiugu</a:t>
            </a:r>
            <a:endParaRPr lang="en-US" dirty="0" smtClean="0"/>
          </a:p>
          <a:p>
            <a:r>
              <a:rPr lang="en-US" b="1" i="1" dirty="0" smtClean="0"/>
              <a:t>2XDuck!</a:t>
            </a:r>
            <a:r>
              <a:rPr lang="en-US" dirty="0" smtClean="0"/>
              <a:t> </a:t>
            </a:r>
          </a:p>
          <a:p>
            <a:r>
              <a:rPr lang="en-US" b="1" dirty="0" smtClean="0"/>
              <a:t>Zombiai, Atrieda atidunda!</a:t>
            </a: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Mikalojus Konstantinas Čiurlionis</a:t>
            </a:r>
            <a:endParaRPr lang="en-US" dirty="0"/>
          </a:p>
        </p:txBody>
      </p:sp>
      <p:sp>
        <p:nvSpPr>
          <p:cNvPr id="3" name="Content Placeholder 2"/>
          <p:cNvSpPr>
            <a:spLocks noGrp="1"/>
          </p:cNvSpPr>
          <p:nvPr>
            <p:ph idx="1"/>
          </p:nvPr>
        </p:nvSpPr>
        <p:spPr>
          <a:xfrm>
            <a:off x="2571736" y="1571612"/>
            <a:ext cx="6286544" cy="4954591"/>
          </a:xfrm>
        </p:spPr>
        <p:txBody>
          <a:bodyPr>
            <a:normAutofit/>
          </a:bodyPr>
          <a:lstStyle/>
          <a:p>
            <a:r>
              <a:rPr lang="en-US" b="1" dirty="0"/>
              <a:t>Mikalojus Konstantinas </a:t>
            </a:r>
            <a:r>
              <a:rPr lang="en-US" b="1" dirty="0" smtClean="0"/>
              <a:t>Čiurlionis</a:t>
            </a:r>
            <a:r>
              <a:rPr lang="en-GB" dirty="0" smtClean="0"/>
              <a:t> </a:t>
            </a:r>
            <a:r>
              <a:rPr lang="en-US" dirty="0"/>
              <a:t>was a Lithuanian painter, composer and </a:t>
            </a:r>
            <a:r>
              <a:rPr lang="en-US" dirty="0" smtClean="0"/>
              <a:t>writer</a:t>
            </a:r>
            <a:r>
              <a:rPr lang="lt-LT" dirty="0" smtClean="0"/>
              <a:t>. </a:t>
            </a:r>
            <a:r>
              <a:rPr lang="en-US" dirty="0"/>
              <a:t>He has been considered one of the pioneers of abstract art in Europe</a:t>
            </a:r>
            <a:r>
              <a:rPr lang="en-US" dirty="0" smtClean="0"/>
              <a:t>.</a:t>
            </a:r>
            <a:r>
              <a:rPr lang="en-US" dirty="0"/>
              <a:t> </a:t>
            </a:r>
            <a:r>
              <a:rPr lang="en-US" dirty="0" smtClean="0"/>
              <a:t>His </a:t>
            </a:r>
            <a:r>
              <a:rPr lang="en-US" dirty="0"/>
              <a:t>works have had a profound influence on modern Lithuanian culture. </a:t>
            </a:r>
          </a:p>
        </p:txBody>
      </p:sp>
      <p:pic>
        <p:nvPicPr>
          <p:cNvPr id="4098" name="Picture 2" descr="C:\Users\Justas ir Nedas\Desktop\330px-Mikalojus_Konstantinas_Ciurlionis.jpg"/>
          <p:cNvPicPr>
            <a:picLocks noChangeAspect="1" noChangeArrowheads="1"/>
          </p:cNvPicPr>
          <p:nvPr/>
        </p:nvPicPr>
        <p:blipFill>
          <a:blip r:embed="rId3" cstate="print"/>
          <a:srcRect/>
          <a:stretch>
            <a:fillRect/>
          </a:stretch>
        </p:blipFill>
        <p:spPr bwMode="auto">
          <a:xfrm>
            <a:off x="357158" y="1571612"/>
            <a:ext cx="2095500" cy="2768600"/>
          </a:xfrm>
          <a:prstGeom prst="rect">
            <a:avLst/>
          </a:prstGeom>
          <a:noFill/>
          <a:ln>
            <a:solidFill>
              <a:schemeClr val="tx1">
                <a:lumMod val="95000"/>
                <a:lumOff val="5000"/>
              </a:schemeClr>
            </a:solidFill>
          </a:ln>
        </p:spPr>
      </p:pic>
      <p:sp>
        <p:nvSpPr>
          <p:cNvPr id="6" name="TextBox 5"/>
          <p:cNvSpPr txBox="1"/>
          <p:nvPr/>
        </p:nvSpPr>
        <p:spPr>
          <a:xfrm>
            <a:off x="142844" y="4357694"/>
            <a:ext cx="2643206" cy="338554"/>
          </a:xfrm>
          <a:prstGeom prst="rect">
            <a:avLst/>
          </a:prstGeom>
          <a:noFill/>
        </p:spPr>
        <p:txBody>
          <a:bodyPr wrap="square" rtlCol="0">
            <a:spAutoFit/>
          </a:bodyPr>
          <a:lstStyle/>
          <a:p>
            <a:r>
              <a:rPr lang="en-GB" sz="1600" dirty="0" smtClean="0"/>
              <a:t>M. K. </a:t>
            </a:r>
            <a:r>
              <a:rPr lang="lt-LT" sz="1600" dirty="0" smtClean="0"/>
              <a:t>Čiurlionis (1875-1911).</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Justas ir Nedas\Desktop\233px-Mikalojus_Konstantinas_Ciurlionis_-_FRIENDSHIP_-_1906_-_7.jpg"/>
          <p:cNvPicPr>
            <a:picLocks noChangeAspect="1" noChangeArrowheads="1"/>
          </p:cNvPicPr>
          <p:nvPr/>
        </p:nvPicPr>
        <p:blipFill>
          <a:blip r:embed="rId2" cstate="print">
            <a:lum bright="14000" contrast="-2000"/>
          </a:blip>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lt-LT" dirty="0" smtClean="0"/>
              <a:t> </a:t>
            </a:r>
            <a:endParaRPr lang="en-US" dirty="0"/>
          </a:p>
        </p:txBody>
      </p:sp>
      <p:sp>
        <p:nvSpPr>
          <p:cNvPr id="3" name="Content Placeholder 2"/>
          <p:cNvSpPr>
            <a:spLocks noGrp="1"/>
          </p:cNvSpPr>
          <p:nvPr>
            <p:ph idx="1"/>
          </p:nvPr>
        </p:nvSpPr>
        <p:spPr/>
        <p:txBody>
          <a:bodyPr>
            <a:normAutofit/>
          </a:bodyPr>
          <a:lstStyle/>
          <a:p>
            <a:pPr>
              <a:buNone/>
            </a:pPr>
            <a:r>
              <a:rPr lang="lt-LT" dirty="0" smtClean="0"/>
              <a:t>    </a:t>
            </a:r>
            <a:r>
              <a:rPr lang="en-US" b="1" dirty="0" smtClean="0"/>
              <a:t>During </a:t>
            </a:r>
            <a:r>
              <a:rPr lang="en-US" b="1" dirty="0"/>
              <a:t>his short life he </a:t>
            </a:r>
            <a:r>
              <a:rPr lang="en-US" b="1" dirty="0" smtClean="0"/>
              <a:t>composed</a:t>
            </a:r>
            <a:r>
              <a:rPr lang="lt-LT" b="1" dirty="0" smtClean="0"/>
              <a:t>: </a:t>
            </a:r>
          </a:p>
          <a:p>
            <a:pPr>
              <a:buNone/>
            </a:pPr>
            <a:r>
              <a:rPr lang="lt-LT" b="1" dirty="0"/>
              <a:t> </a:t>
            </a:r>
            <a:r>
              <a:rPr lang="lt-LT" b="1" dirty="0" smtClean="0"/>
              <a:t>   * </a:t>
            </a:r>
            <a:r>
              <a:rPr lang="en-US" b="1" dirty="0" smtClean="0"/>
              <a:t>about </a:t>
            </a:r>
            <a:r>
              <a:rPr lang="en-US" b="1" dirty="0"/>
              <a:t>400 pieces of </a:t>
            </a:r>
            <a:r>
              <a:rPr lang="en-US" b="1" dirty="0" smtClean="0"/>
              <a:t>music</a:t>
            </a:r>
            <a:r>
              <a:rPr lang="lt-LT" b="1" dirty="0" smtClean="0"/>
              <a:t>,</a:t>
            </a:r>
          </a:p>
          <a:p>
            <a:pPr>
              <a:buNone/>
            </a:pPr>
            <a:r>
              <a:rPr lang="lt-LT" b="1" dirty="0"/>
              <a:t> </a:t>
            </a:r>
            <a:r>
              <a:rPr lang="lt-LT" b="1" dirty="0" smtClean="0"/>
              <a:t>   *</a:t>
            </a:r>
            <a:r>
              <a:rPr lang="en-US" b="1" dirty="0" smtClean="0"/>
              <a:t>created </a:t>
            </a:r>
            <a:r>
              <a:rPr lang="en-US" b="1" dirty="0"/>
              <a:t>about 300 paintings, </a:t>
            </a:r>
            <a:endParaRPr lang="lt-LT" b="1" dirty="0" smtClean="0"/>
          </a:p>
          <a:p>
            <a:pPr>
              <a:buNone/>
            </a:pPr>
            <a:r>
              <a:rPr lang="lt-LT" b="1" dirty="0"/>
              <a:t> </a:t>
            </a:r>
            <a:r>
              <a:rPr lang="lt-LT" b="1" dirty="0" smtClean="0"/>
              <a:t>   *</a:t>
            </a:r>
            <a:r>
              <a:rPr lang="en-US" b="1" dirty="0" smtClean="0"/>
              <a:t>as </a:t>
            </a:r>
            <a:r>
              <a:rPr lang="en-US" b="1" dirty="0"/>
              <a:t>well as many literary works </a:t>
            </a:r>
            <a:r>
              <a:rPr lang="en-US" b="1" dirty="0" smtClean="0"/>
              <a:t>and poems</a:t>
            </a:r>
            <a:r>
              <a:rPr lang="en-US" dirty="0" smtClean="0"/>
              <a:t>. </a:t>
            </a:r>
            <a:endParaRPr lang="en-US" dirty="0"/>
          </a:p>
        </p:txBody>
      </p:sp>
      <p:sp>
        <p:nvSpPr>
          <p:cNvPr id="5" name="TextBox 4"/>
          <p:cNvSpPr txBox="1"/>
          <p:nvPr/>
        </p:nvSpPr>
        <p:spPr>
          <a:xfrm>
            <a:off x="4143340" y="6550223"/>
            <a:ext cx="5000660" cy="307777"/>
          </a:xfrm>
          <a:prstGeom prst="rect">
            <a:avLst/>
          </a:prstGeom>
          <a:noFill/>
        </p:spPr>
        <p:txBody>
          <a:bodyPr wrap="square" rtlCol="0">
            <a:spAutoFit/>
          </a:bodyPr>
          <a:lstStyle/>
          <a:p>
            <a:r>
              <a:rPr lang="en-GB" sz="1400" b="1" dirty="0" smtClean="0"/>
              <a:t>In the background picture</a:t>
            </a:r>
            <a:r>
              <a:rPr lang="lt-LT" sz="1400" b="1" dirty="0" smtClean="0"/>
              <a:t>“</a:t>
            </a:r>
            <a:r>
              <a:rPr lang="en-US" sz="1400" b="1" dirty="0" smtClean="0"/>
              <a:t>The </a:t>
            </a:r>
            <a:r>
              <a:rPr lang="en-US" sz="1400" b="1" dirty="0"/>
              <a:t>Gift of </a:t>
            </a:r>
            <a:r>
              <a:rPr lang="en-US" sz="1400" b="1" dirty="0" smtClean="0"/>
              <a:t>Friendship</a:t>
            </a:r>
            <a:r>
              <a:rPr lang="lt-LT" sz="1400" b="1" dirty="0" smtClean="0"/>
              <a:t>” 1906</a:t>
            </a:r>
            <a:r>
              <a:rPr lang="en-US" sz="1400" b="1" dirty="0" smtClean="0"/>
              <a:t> </a:t>
            </a:r>
            <a:endParaRPr lang="en-US"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Justas ir Nedas\Desktop\240px-Mikalojus_Konstantinas_Ciurlionis_-_FINALE_(I)_-_1908.jpg"/>
          <p:cNvPicPr>
            <a:picLocks noChangeAspect="1" noChangeArrowheads="1"/>
          </p:cNvPicPr>
          <p:nvPr/>
        </p:nvPicPr>
        <p:blipFill>
          <a:blip r:embed="rId2" cstate="print">
            <a:lum bright="12000"/>
          </a:blip>
          <a:srcRect/>
          <a:stretch>
            <a:fillRect/>
          </a:stretch>
        </p:blipFill>
        <p:spPr bwMode="auto">
          <a:xfrm>
            <a:off x="1" y="0"/>
            <a:ext cx="9144000" cy="6857999"/>
          </a:xfrm>
          <a:prstGeom prst="rect">
            <a:avLst/>
          </a:prstGeom>
          <a:noFill/>
        </p:spPr>
      </p:pic>
      <p:sp>
        <p:nvSpPr>
          <p:cNvPr id="2" name="Title 1"/>
          <p:cNvSpPr>
            <a:spLocks noGrp="1"/>
          </p:cNvSpPr>
          <p:nvPr>
            <p:ph type="title"/>
          </p:nvPr>
        </p:nvSpPr>
        <p:spPr/>
        <p:txBody>
          <a:bodyPr/>
          <a:lstStyle/>
          <a:p>
            <a:r>
              <a:rPr lang="en-GB" dirty="0" smtClean="0"/>
              <a:t> </a:t>
            </a:r>
            <a:endParaRPr lang="en-US" dirty="0"/>
          </a:p>
        </p:txBody>
      </p:sp>
      <p:sp>
        <p:nvSpPr>
          <p:cNvPr id="3" name="Content Placeholder 2"/>
          <p:cNvSpPr>
            <a:spLocks noGrp="1"/>
          </p:cNvSpPr>
          <p:nvPr>
            <p:ph idx="1"/>
          </p:nvPr>
        </p:nvSpPr>
        <p:spPr/>
        <p:txBody>
          <a:bodyPr/>
          <a:lstStyle/>
          <a:p>
            <a:pPr>
              <a:buNone/>
            </a:pPr>
            <a:r>
              <a:rPr lang="lt-LT" dirty="0" smtClean="0"/>
              <a:t>    </a:t>
            </a:r>
            <a:r>
              <a:rPr lang="lt-LT" b="1" dirty="0" smtClean="0"/>
              <a:t>In </a:t>
            </a:r>
            <a:r>
              <a:rPr lang="en-US" b="1" dirty="0" smtClean="0"/>
              <a:t>almost </a:t>
            </a:r>
            <a:r>
              <a:rPr lang="en-US" b="1" dirty="0"/>
              <a:t>400 music compositions major part of which are works for piano, but also significant opuses for symphony orchestra (symphonic poems </a:t>
            </a:r>
            <a:r>
              <a:rPr lang="en-US" b="1" i="1" dirty="0"/>
              <a:t>In the Forest </a:t>
            </a:r>
            <a:r>
              <a:rPr lang="en-US" b="1" dirty="0"/>
              <a:t>and </a:t>
            </a:r>
            <a:r>
              <a:rPr lang="en-US" b="1" i="1" dirty="0"/>
              <a:t>The Sea</a:t>
            </a:r>
            <a:r>
              <a:rPr lang="en-US" b="1" dirty="0"/>
              <a:t>, overture, cantata for choir and orchestra), string quartet, works for various choirs (original compositions and Lithuanian folk song arrangements), as well as works for organ. </a:t>
            </a:r>
          </a:p>
        </p:txBody>
      </p:sp>
      <p:sp>
        <p:nvSpPr>
          <p:cNvPr id="6" name="TextBox 5"/>
          <p:cNvSpPr txBox="1"/>
          <p:nvPr/>
        </p:nvSpPr>
        <p:spPr>
          <a:xfrm>
            <a:off x="4714844" y="6334780"/>
            <a:ext cx="4429156" cy="523220"/>
          </a:xfrm>
          <a:prstGeom prst="rect">
            <a:avLst/>
          </a:prstGeom>
          <a:noFill/>
        </p:spPr>
        <p:txBody>
          <a:bodyPr wrap="square" rtlCol="0">
            <a:spAutoFit/>
          </a:bodyPr>
          <a:lstStyle/>
          <a:p>
            <a:r>
              <a:rPr lang="en-US" sz="1400" b="1" dirty="0" smtClean="0"/>
              <a:t>In the background picture  </a:t>
            </a:r>
            <a:r>
              <a:rPr lang="lt-LT" sz="1400" b="1" dirty="0" smtClean="0"/>
              <a:t>“</a:t>
            </a:r>
            <a:r>
              <a:rPr lang="en-US" sz="1400" b="1" dirty="0" smtClean="0"/>
              <a:t>Sonata </a:t>
            </a:r>
            <a:r>
              <a:rPr lang="en-US" sz="1400" b="1" dirty="0"/>
              <a:t>of the Sea. </a:t>
            </a:r>
            <a:r>
              <a:rPr lang="en-US" sz="1400" b="1" i="1" dirty="0" smtClean="0"/>
              <a:t>Finale</a:t>
            </a:r>
            <a:r>
              <a:rPr lang="lt-LT" sz="1400" b="1" i="1" dirty="0" smtClean="0"/>
              <a:t>”</a:t>
            </a:r>
            <a:r>
              <a:rPr lang="en-US" sz="1400" b="1" dirty="0" smtClean="0"/>
              <a:t> </a:t>
            </a:r>
            <a:r>
              <a:rPr lang="en-US" sz="1400" b="1" dirty="0"/>
              <a:t>(1908)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Violeta Urmanavičiūtė - Urmana</a:t>
            </a:r>
            <a:endParaRPr lang="en-US" dirty="0"/>
          </a:p>
        </p:txBody>
      </p:sp>
      <p:sp>
        <p:nvSpPr>
          <p:cNvPr id="3" name="Content Placeholder 2"/>
          <p:cNvSpPr>
            <a:spLocks noGrp="1"/>
          </p:cNvSpPr>
          <p:nvPr>
            <p:ph idx="1"/>
          </p:nvPr>
        </p:nvSpPr>
        <p:spPr>
          <a:xfrm>
            <a:off x="2928926" y="1600200"/>
            <a:ext cx="5757874" cy="4525963"/>
          </a:xfrm>
        </p:spPr>
        <p:txBody>
          <a:bodyPr/>
          <a:lstStyle/>
          <a:p>
            <a:pPr>
              <a:buNone/>
            </a:pPr>
            <a:r>
              <a:rPr lang="lt-LT" dirty="0" smtClean="0"/>
              <a:t>    Urmana </a:t>
            </a:r>
            <a:r>
              <a:rPr lang="en-US" dirty="0" smtClean="0"/>
              <a:t>is </a:t>
            </a:r>
            <a:r>
              <a:rPr lang="lt-LT" dirty="0" smtClean="0"/>
              <a:t>a </a:t>
            </a:r>
            <a:r>
              <a:rPr lang="en-US" dirty="0" smtClean="0"/>
              <a:t>Lithuanian </a:t>
            </a:r>
            <a:r>
              <a:rPr lang="en-US" dirty="0"/>
              <a:t>opera singer who has sung leading </a:t>
            </a:r>
            <a:r>
              <a:rPr lang="en-US" dirty="0" smtClean="0"/>
              <a:t>mezzo-soprano</a:t>
            </a:r>
            <a:r>
              <a:rPr lang="lt-LT" dirty="0" smtClean="0"/>
              <a:t> </a:t>
            </a:r>
            <a:r>
              <a:rPr lang="en-US" dirty="0" smtClean="0"/>
              <a:t>and </a:t>
            </a:r>
            <a:r>
              <a:rPr lang="en-US" dirty="0"/>
              <a:t>soprano roles in the opera houses of Europe and North America.</a:t>
            </a:r>
          </a:p>
        </p:txBody>
      </p:sp>
      <p:pic>
        <p:nvPicPr>
          <p:cNvPr id="7171" name="Picture 3" descr="C:\Users\Justas ir Nedas\Desktop\Violeta_Urmana_.jpg"/>
          <p:cNvPicPr>
            <a:picLocks noChangeAspect="1" noChangeArrowheads="1"/>
          </p:cNvPicPr>
          <p:nvPr/>
        </p:nvPicPr>
        <p:blipFill>
          <a:blip r:embed="rId2" cstate="print"/>
          <a:srcRect/>
          <a:stretch>
            <a:fillRect/>
          </a:stretch>
        </p:blipFill>
        <p:spPr bwMode="auto">
          <a:xfrm>
            <a:off x="142844" y="1785926"/>
            <a:ext cx="2636588" cy="3214710"/>
          </a:xfrm>
          <a:prstGeom prst="rect">
            <a:avLst/>
          </a:prstGeom>
          <a:noFill/>
          <a:ln>
            <a:solidFill>
              <a:schemeClr val="tx1"/>
            </a:solidFill>
          </a:ln>
        </p:spPr>
      </p:pic>
      <p:sp>
        <p:nvSpPr>
          <p:cNvPr id="6" name="TextBox 5"/>
          <p:cNvSpPr txBox="1"/>
          <p:nvPr/>
        </p:nvSpPr>
        <p:spPr>
          <a:xfrm>
            <a:off x="0" y="5072074"/>
            <a:ext cx="3143272" cy="338554"/>
          </a:xfrm>
          <a:prstGeom prst="rect">
            <a:avLst/>
          </a:prstGeom>
          <a:noFill/>
        </p:spPr>
        <p:txBody>
          <a:bodyPr wrap="square" rtlCol="0">
            <a:spAutoFit/>
          </a:bodyPr>
          <a:lstStyle/>
          <a:p>
            <a:r>
              <a:rPr lang="lt-LT" sz="1600" dirty="0" smtClean="0"/>
              <a:t>Urmana (</a:t>
            </a:r>
            <a:r>
              <a:rPr lang="en-GB" sz="1600" dirty="0" smtClean="0"/>
              <a:t>born January 1</a:t>
            </a:r>
            <a:r>
              <a:rPr lang="en-GB" sz="1600" baseline="30000" dirty="0" smtClean="0"/>
              <a:t>st</a:t>
            </a:r>
            <a:r>
              <a:rPr lang="en-GB" sz="1600" dirty="0" smtClean="0"/>
              <a:t> 1961</a:t>
            </a:r>
            <a:r>
              <a:rPr lang="lt-LT" sz="1600" dirty="0" smtClean="0"/>
              <a:t>).</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 </a:t>
            </a:r>
            <a:endParaRPr lang="en-US" dirty="0"/>
          </a:p>
        </p:txBody>
      </p:sp>
      <p:sp>
        <p:nvSpPr>
          <p:cNvPr id="3" name="Content Placeholder 2"/>
          <p:cNvSpPr>
            <a:spLocks noGrp="1"/>
          </p:cNvSpPr>
          <p:nvPr>
            <p:ph idx="1"/>
          </p:nvPr>
        </p:nvSpPr>
        <p:spPr/>
        <p:txBody>
          <a:bodyPr>
            <a:normAutofit lnSpcReduction="10000"/>
          </a:bodyPr>
          <a:lstStyle/>
          <a:p>
            <a:pPr>
              <a:buNone/>
            </a:pPr>
            <a:r>
              <a:rPr lang="lt-LT" dirty="0" smtClean="0"/>
              <a:t>    </a:t>
            </a:r>
            <a:r>
              <a:rPr lang="en-US" dirty="0"/>
              <a:t>Urmana originally sang mezzo-soprano roles but from 2001 began singing </a:t>
            </a:r>
            <a:r>
              <a:rPr lang="en-US" dirty="0" err="1" smtClean="0"/>
              <a:t>dramati</a:t>
            </a:r>
            <a:r>
              <a:rPr lang="lt-LT" dirty="0" smtClean="0"/>
              <a:t>c </a:t>
            </a:r>
            <a:r>
              <a:rPr lang="en-US" dirty="0" smtClean="0"/>
              <a:t>soprano</a:t>
            </a:r>
            <a:r>
              <a:rPr lang="lt-LT" dirty="0" smtClean="0"/>
              <a:t> </a:t>
            </a:r>
            <a:r>
              <a:rPr lang="en-US" dirty="0" smtClean="0"/>
              <a:t>roles. </a:t>
            </a:r>
            <a:endParaRPr lang="lt-LT" dirty="0" smtClean="0"/>
          </a:p>
          <a:p>
            <a:pPr>
              <a:buNone/>
            </a:pPr>
            <a:r>
              <a:rPr lang="lt-LT" dirty="0"/>
              <a:t> </a:t>
            </a:r>
            <a:r>
              <a:rPr lang="lt-LT" dirty="0" smtClean="0"/>
              <a:t>   </a:t>
            </a:r>
            <a:r>
              <a:rPr lang="en-US" dirty="0" smtClean="0"/>
              <a:t>She sang</a:t>
            </a:r>
            <a:r>
              <a:rPr lang="lt-LT" dirty="0" smtClean="0"/>
              <a:t>:</a:t>
            </a:r>
          </a:p>
          <a:p>
            <a:pPr>
              <a:buNone/>
            </a:pPr>
            <a:r>
              <a:rPr lang="lt-LT" dirty="0"/>
              <a:t> </a:t>
            </a:r>
            <a:r>
              <a:rPr lang="lt-LT" dirty="0" smtClean="0"/>
              <a:t>   *</a:t>
            </a:r>
            <a:r>
              <a:rPr lang="en-US" dirty="0" smtClean="0"/>
              <a:t>Madeleine </a:t>
            </a:r>
            <a:r>
              <a:rPr lang="en-US" dirty="0"/>
              <a:t>di Coigny in </a:t>
            </a:r>
            <a:r>
              <a:rPr lang="en-US" i="1" dirty="0"/>
              <a:t>Andrea </a:t>
            </a:r>
            <a:r>
              <a:rPr lang="en-US" i="1" dirty="0" smtClean="0"/>
              <a:t>Chénier</a:t>
            </a:r>
            <a:r>
              <a:rPr lang="lt-LT" dirty="0" smtClean="0"/>
              <a:t> </a:t>
            </a:r>
            <a:r>
              <a:rPr lang="en-US" dirty="0" smtClean="0"/>
              <a:t>at </a:t>
            </a:r>
            <a:r>
              <a:rPr lang="en-US" dirty="0"/>
              <a:t>the Vienna State Opera in 2003, </a:t>
            </a:r>
            <a:endParaRPr lang="lt-LT" dirty="0" smtClean="0"/>
          </a:p>
          <a:p>
            <a:pPr>
              <a:buNone/>
            </a:pPr>
            <a:r>
              <a:rPr lang="lt-LT" dirty="0"/>
              <a:t> </a:t>
            </a:r>
            <a:r>
              <a:rPr lang="lt-LT" dirty="0" smtClean="0"/>
              <a:t>   *</a:t>
            </a:r>
            <a:r>
              <a:rPr lang="en-US" dirty="0" smtClean="0"/>
              <a:t>Isolde </a:t>
            </a:r>
            <a:r>
              <a:rPr lang="en-US" dirty="0"/>
              <a:t>in </a:t>
            </a:r>
            <a:r>
              <a:rPr lang="en-US" i="1" dirty="0"/>
              <a:t>Tristan und Isolde</a:t>
            </a:r>
            <a:r>
              <a:rPr lang="en-US" dirty="0"/>
              <a:t> in Rome in </a:t>
            </a:r>
            <a:r>
              <a:rPr lang="en-US" dirty="0" smtClean="0"/>
              <a:t>2004</a:t>
            </a:r>
            <a:r>
              <a:rPr lang="lt-LT" dirty="0"/>
              <a:t> </a:t>
            </a:r>
            <a:r>
              <a:rPr lang="lt-LT" dirty="0" smtClean="0"/>
              <a:t>*</a:t>
            </a:r>
            <a:r>
              <a:rPr lang="en-US" dirty="0" smtClean="0"/>
              <a:t>Leonora </a:t>
            </a:r>
            <a:r>
              <a:rPr lang="en-US" dirty="0"/>
              <a:t>in </a:t>
            </a:r>
            <a:r>
              <a:rPr lang="en-US" i="1" dirty="0"/>
              <a:t>La forza del destino</a:t>
            </a:r>
            <a:r>
              <a:rPr lang="en-US" dirty="0"/>
              <a:t> in London that same year.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Awards:</a:t>
            </a:r>
            <a:endParaRPr lang="en-US" dirty="0"/>
          </a:p>
        </p:txBody>
      </p:sp>
      <p:sp>
        <p:nvSpPr>
          <p:cNvPr id="3" name="Content Placeholder 2"/>
          <p:cNvSpPr>
            <a:spLocks noGrp="1"/>
          </p:cNvSpPr>
          <p:nvPr>
            <p:ph idx="1"/>
          </p:nvPr>
        </p:nvSpPr>
        <p:spPr>
          <a:xfrm>
            <a:off x="457200" y="1600200"/>
            <a:ext cx="8229600" cy="5114948"/>
          </a:xfrm>
          <a:noFill/>
        </p:spPr>
        <p:txBody>
          <a:bodyPr>
            <a:noAutofit/>
          </a:bodyPr>
          <a:lstStyle/>
          <a:p>
            <a:r>
              <a:rPr lang="en-US" sz="1600" b="1" dirty="0"/>
              <a:t>2001 Woman of the Year (Lithuania)</a:t>
            </a:r>
          </a:p>
          <a:p>
            <a:r>
              <a:rPr lang="en-US" sz="1600" b="1" dirty="0"/>
              <a:t>2001 Female Singer of the Year (Lithuania)</a:t>
            </a:r>
          </a:p>
          <a:p>
            <a:r>
              <a:rPr lang="en-US" sz="1600" b="1" dirty="0"/>
              <a:t>2001 National Prize of the Republic of Lithuania for the Arts (Lithuania)</a:t>
            </a:r>
          </a:p>
          <a:p>
            <a:r>
              <a:rPr lang="en-US" sz="1600" b="1" dirty="0"/>
              <a:t>2002 Premio Franco </a:t>
            </a:r>
            <a:r>
              <a:rPr lang="en-US" sz="1600" b="1" dirty="0" smtClean="0"/>
              <a:t>Abbiati</a:t>
            </a:r>
            <a:r>
              <a:rPr lang="lt-LT" sz="1600" b="1" dirty="0" smtClean="0"/>
              <a:t> </a:t>
            </a:r>
            <a:r>
              <a:rPr lang="en-US" sz="1600" b="1" dirty="0" smtClean="0"/>
              <a:t>(it</a:t>
            </a:r>
            <a:r>
              <a:rPr lang="lt-LT" sz="1600" b="1" dirty="0" smtClean="0"/>
              <a:t>)</a:t>
            </a:r>
            <a:r>
              <a:rPr lang="en-US" sz="1600" b="1" dirty="0" smtClean="0"/>
              <a:t> </a:t>
            </a:r>
            <a:r>
              <a:rPr lang="en-US" sz="1600" b="1" dirty="0"/>
              <a:t>Italy</a:t>
            </a:r>
          </a:p>
          <a:p>
            <a:r>
              <a:rPr lang="en-US" sz="1600" b="1" dirty="0"/>
              <a:t>2002 L'Opera Award Italy</a:t>
            </a:r>
          </a:p>
          <a:p>
            <a:r>
              <a:rPr lang="en-US" sz="1600" b="1" dirty="0"/>
              <a:t>2002 Royal Philharmonic Society Music Award (Great Britain)</a:t>
            </a:r>
          </a:p>
          <a:p>
            <a:r>
              <a:rPr lang="en-US" sz="1600" b="1" dirty="0"/>
              <a:t>2007 Honorary citizenship of Violeta Urmana's home town Marijampole (Lithuania)</a:t>
            </a:r>
          </a:p>
          <a:p>
            <a:r>
              <a:rPr lang="en-US" sz="1600" b="1" dirty="0"/>
              <a:t>2007 </a:t>
            </a:r>
            <a:r>
              <a:rPr lang="en-US" sz="1600" b="1" dirty="0" smtClean="0"/>
              <a:t>LT-Tapatybe </a:t>
            </a:r>
            <a:r>
              <a:rPr lang="en-US" sz="1600" b="1" dirty="0"/>
              <a:t>Award in the arts category for the reputation of Lithuania abroad (Lithuania)</a:t>
            </a:r>
          </a:p>
          <a:p>
            <a:r>
              <a:rPr lang="en-US" sz="1600" b="1" dirty="0"/>
              <a:t>2007 World Intellectual Property Organization Creativity Award</a:t>
            </a:r>
          </a:p>
          <a:p>
            <a:r>
              <a:rPr lang="en-US" sz="1600" b="1" dirty="0"/>
              <a:t>2009 Award of Austrian "Kämmersängerin</a:t>
            </a:r>
            <a:r>
              <a:rPr lang="en-US" sz="1600" b="1" dirty="0" smtClean="0"/>
              <a:t>"</a:t>
            </a:r>
            <a:endParaRPr lang="en-US" sz="1600" b="1" dirty="0"/>
          </a:p>
          <a:p>
            <a:r>
              <a:rPr lang="en-US" sz="1600" b="1" dirty="0"/>
              <a:t>2011 Highest Honour bestowed by the Lithuanian Cultural Ministry</a:t>
            </a:r>
          </a:p>
          <a:p>
            <a:r>
              <a:rPr lang="en-US" sz="1600" b="1" dirty="0"/>
              <a:t>2011 "Shine Your Light and Hope Award" by Carson J. Spencer Foundation (Denver, USA)</a:t>
            </a:r>
          </a:p>
          <a:p>
            <a:r>
              <a:rPr lang="en-US" sz="1600" b="1" dirty="0"/>
              <a:t>2012 Granting of the title of honorary doctor at the Lithuanian Academy of Music and </a:t>
            </a:r>
            <a:r>
              <a:rPr lang="en-US" sz="1600" b="1" dirty="0" smtClean="0"/>
              <a:t>Theatre</a:t>
            </a:r>
            <a:endParaRPr lang="en-US" sz="1600" b="1" dirty="0"/>
          </a:p>
          <a:p>
            <a:r>
              <a:rPr lang="en-US" sz="1600" b="1" dirty="0"/>
              <a:t>2014 Commendatore dell'Ordine della Stella </a:t>
            </a:r>
            <a:r>
              <a:rPr lang="en-US" sz="1600" b="1" dirty="0" smtClean="0"/>
              <a:t>d'Italia</a:t>
            </a:r>
            <a:endParaRPr lang="en-US" sz="1600" b="1" dirty="0"/>
          </a:p>
          <a:p>
            <a:r>
              <a:rPr lang="en-US" sz="1600" b="1" dirty="0"/>
              <a:t>2016 Designated as a UNESCO Artist for </a:t>
            </a:r>
            <a:r>
              <a:rPr lang="en-US" sz="1600" b="1" dirty="0" smtClean="0"/>
              <a:t>Peace</a:t>
            </a:r>
            <a:endParaRPr lang="en-US"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Virgilijus Kęstutis Noreika</a:t>
            </a:r>
            <a:endParaRPr lang="en-US" dirty="0"/>
          </a:p>
        </p:txBody>
      </p:sp>
      <p:sp>
        <p:nvSpPr>
          <p:cNvPr id="3" name="Content Placeholder 2"/>
          <p:cNvSpPr>
            <a:spLocks noGrp="1"/>
          </p:cNvSpPr>
          <p:nvPr>
            <p:ph idx="1"/>
          </p:nvPr>
        </p:nvSpPr>
        <p:spPr>
          <a:xfrm>
            <a:off x="2571736" y="1600200"/>
            <a:ext cx="6115064" cy="4525963"/>
          </a:xfrm>
        </p:spPr>
        <p:txBody>
          <a:bodyPr/>
          <a:lstStyle/>
          <a:p>
            <a:pPr>
              <a:buNone/>
            </a:pPr>
            <a:r>
              <a:rPr lang="lt-LT" dirty="0" smtClean="0"/>
              <a:t>    Noreika </a:t>
            </a:r>
            <a:r>
              <a:rPr lang="en-US" dirty="0" smtClean="0"/>
              <a:t>was </a:t>
            </a:r>
            <a:r>
              <a:rPr lang="en-US" dirty="0"/>
              <a:t>a Lithuanian tenor</a:t>
            </a:r>
            <a:r>
              <a:rPr lang="en-US" dirty="0" smtClean="0"/>
              <a:t>.</a:t>
            </a:r>
            <a:r>
              <a:rPr lang="lt-LT" dirty="0" smtClean="0"/>
              <a:t> </a:t>
            </a:r>
          </a:p>
          <a:p>
            <a:pPr>
              <a:buNone/>
            </a:pPr>
            <a:r>
              <a:rPr lang="lt-LT" dirty="0" smtClean="0"/>
              <a:t>    </a:t>
            </a:r>
            <a:r>
              <a:rPr lang="en-US" dirty="0" smtClean="0"/>
              <a:t>Noreika has sung in more than 30 foreign theaters, participated in more than 1000 performances, given approximately 600 solo concerts, recorded 20 phonographic records and CDs.</a:t>
            </a:r>
            <a:endParaRPr lang="en-US" dirty="0"/>
          </a:p>
        </p:txBody>
      </p:sp>
      <p:pic>
        <p:nvPicPr>
          <p:cNvPr id="8194" name="Picture 2" descr="C:\Users\Justas ir Nedas\Desktop\Virgilijus_Noreika.jpg"/>
          <p:cNvPicPr>
            <a:picLocks noChangeAspect="1" noChangeArrowheads="1"/>
          </p:cNvPicPr>
          <p:nvPr/>
        </p:nvPicPr>
        <p:blipFill>
          <a:blip r:embed="rId2" cstate="print"/>
          <a:srcRect/>
          <a:stretch>
            <a:fillRect/>
          </a:stretch>
        </p:blipFill>
        <p:spPr bwMode="auto">
          <a:xfrm>
            <a:off x="217488" y="1292225"/>
            <a:ext cx="2309812" cy="3481388"/>
          </a:xfrm>
          <a:prstGeom prst="rect">
            <a:avLst/>
          </a:prstGeom>
          <a:noFill/>
          <a:ln>
            <a:solidFill>
              <a:schemeClr val="tx1"/>
            </a:solidFill>
          </a:ln>
        </p:spPr>
      </p:pic>
      <p:sp>
        <p:nvSpPr>
          <p:cNvPr id="6" name="TextBox 5"/>
          <p:cNvSpPr txBox="1"/>
          <p:nvPr/>
        </p:nvSpPr>
        <p:spPr>
          <a:xfrm>
            <a:off x="142844" y="4786322"/>
            <a:ext cx="2500330" cy="338554"/>
          </a:xfrm>
          <a:prstGeom prst="rect">
            <a:avLst/>
          </a:prstGeom>
          <a:noFill/>
        </p:spPr>
        <p:txBody>
          <a:bodyPr wrap="square" rtlCol="0">
            <a:spAutoFit/>
          </a:bodyPr>
          <a:lstStyle/>
          <a:p>
            <a:r>
              <a:rPr lang="lt-LT" sz="1600" dirty="0" smtClean="0"/>
              <a:t>V. K. Noreika (1935-2018)</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 </a:t>
            </a:r>
            <a:endParaRPr lang="en-US" dirty="0"/>
          </a:p>
        </p:txBody>
      </p:sp>
      <p:sp>
        <p:nvSpPr>
          <p:cNvPr id="3" name="Content Placeholder 2"/>
          <p:cNvSpPr>
            <a:spLocks noGrp="1"/>
          </p:cNvSpPr>
          <p:nvPr>
            <p:ph idx="1"/>
          </p:nvPr>
        </p:nvSpPr>
        <p:spPr>
          <a:xfrm>
            <a:off x="457200" y="642918"/>
            <a:ext cx="8229600" cy="5483245"/>
          </a:xfrm>
        </p:spPr>
        <p:txBody>
          <a:bodyPr>
            <a:normAutofit/>
          </a:bodyPr>
          <a:lstStyle/>
          <a:p>
            <a:pPr>
              <a:buNone/>
            </a:pPr>
            <a:r>
              <a:rPr lang="lt-LT" dirty="0" smtClean="0"/>
              <a:t> * </a:t>
            </a:r>
            <a:r>
              <a:rPr lang="en-US" dirty="0" smtClean="0"/>
              <a:t>Noreika's </a:t>
            </a:r>
            <a:r>
              <a:rPr lang="en-US" dirty="0"/>
              <a:t>creative biography comprises more than 40 operatic roles: </a:t>
            </a:r>
            <a:endParaRPr lang="lt-LT" dirty="0" smtClean="0"/>
          </a:p>
          <a:p>
            <a:pPr>
              <a:buNone/>
            </a:pPr>
            <a:r>
              <a:rPr lang="lt-LT" dirty="0"/>
              <a:t> </a:t>
            </a:r>
            <a:r>
              <a:rPr lang="lt-LT" dirty="0" smtClean="0"/>
              <a:t>*</a:t>
            </a:r>
            <a:r>
              <a:rPr lang="en-US" dirty="0" smtClean="0"/>
              <a:t>Cavaradossi </a:t>
            </a:r>
            <a:r>
              <a:rPr lang="en-US" dirty="0"/>
              <a:t>from </a:t>
            </a:r>
            <a:r>
              <a:rPr lang="en-US" i="1" dirty="0"/>
              <a:t>Tosca</a:t>
            </a:r>
            <a:r>
              <a:rPr lang="en-US" dirty="0"/>
              <a:t> by </a:t>
            </a:r>
            <a:r>
              <a:rPr lang="en-US" dirty="0" smtClean="0"/>
              <a:t>Puccini</a:t>
            </a:r>
            <a:endParaRPr lang="lt-LT" dirty="0" smtClean="0"/>
          </a:p>
          <a:p>
            <a:pPr>
              <a:buNone/>
            </a:pPr>
            <a:r>
              <a:rPr lang="lt-LT" dirty="0" smtClean="0"/>
              <a:t> *</a:t>
            </a:r>
            <a:r>
              <a:rPr lang="en-US" dirty="0" smtClean="0"/>
              <a:t> </a:t>
            </a:r>
            <a:r>
              <a:rPr lang="en-US" dirty="0"/>
              <a:t>Faust from </a:t>
            </a:r>
            <a:r>
              <a:rPr lang="en-US" i="1" dirty="0"/>
              <a:t>Faust</a:t>
            </a:r>
            <a:r>
              <a:rPr lang="en-US" dirty="0"/>
              <a:t> by </a:t>
            </a:r>
            <a:r>
              <a:rPr lang="en-US" dirty="0" smtClean="0"/>
              <a:t>Gounod</a:t>
            </a:r>
            <a:endParaRPr lang="lt-LT" dirty="0" smtClean="0"/>
          </a:p>
          <a:p>
            <a:pPr>
              <a:buNone/>
            </a:pPr>
            <a:r>
              <a:rPr lang="lt-LT" dirty="0"/>
              <a:t> </a:t>
            </a:r>
            <a:r>
              <a:rPr lang="lt-LT" dirty="0" smtClean="0"/>
              <a:t>*</a:t>
            </a:r>
            <a:r>
              <a:rPr lang="en-US" dirty="0" smtClean="0"/>
              <a:t> </a:t>
            </a:r>
            <a:r>
              <a:rPr lang="en-US" dirty="0"/>
              <a:t>Rudolfo from </a:t>
            </a:r>
            <a:r>
              <a:rPr lang="en-US" i="1" dirty="0"/>
              <a:t>La bohème</a:t>
            </a:r>
            <a:r>
              <a:rPr lang="en-US" dirty="0"/>
              <a:t> by </a:t>
            </a:r>
            <a:r>
              <a:rPr lang="en-US" dirty="0" smtClean="0"/>
              <a:t>Puccini</a:t>
            </a:r>
            <a:endParaRPr lang="lt-LT" dirty="0" smtClean="0"/>
          </a:p>
          <a:p>
            <a:pPr>
              <a:buNone/>
            </a:pPr>
            <a:r>
              <a:rPr lang="lt-LT" dirty="0"/>
              <a:t> </a:t>
            </a:r>
            <a:r>
              <a:rPr lang="lt-LT" dirty="0" smtClean="0"/>
              <a:t>*</a:t>
            </a:r>
            <a:r>
              <a:rPr lang="en-US" dirty="0" smtClean="0"/>
              <a:t> </a:t>
            </a:r>
            <a:r>
              <a:rPr lang="en-US" dirty="0"/>
              <a:t>Otello from </a:t>
            </a:r>
            <a:r>
              <a:rPr lang="en-US" i="1" dirty="0"/>
              <a:t>Otello</a:t>
            </a:r>
            <a:r>
              <a:rPr lang="en-US" dirty="0"/>
              <a:t> by Verdi, to name a </a:t>
            </a:r>
            <a:r>
              <a:rPr lang="en-US" dirty="0" err="1" smtClean="0"/>
              <a:t>fe</a:t>
            </a:r>
            <a:r>
              <a:rPr lang="lt-LT" dirty="0" smtClean="0"/>
              <a:t>w</a:t>
            </a:r>
            <a:r>
              <a:rPr lang="en-US" dirty="0" smtClean="0"/>
              <a:t>.</a:t>
            </a:r>
            <a:endParaRPr lang="lt-LT" dirty="0" smtClean="0"/>
          </a:p>
          <a:p>
            <a:pPr>
              <a:buNone/>
            </a:pPr>
            <a:r>
              <a:rPr lang="lt-LT" dirty="0"/>
              <a:t> </a:t>
            </a:r>
            <a:r>
              <a:rPr lang="lt-LT" dirty="0" smtClean="0"/>
              <a:t>* </a:t>
            </a:r>
            <a:r>
              <a:rPr lang="en-US" dirty="0" smtClean="0"/>
              <a:t>Noreika </a:t>
            </a:r>
            <a:r>
              <a:rPr lang="en-US" dirty="0"/>
              <a:t>has performed in Moscow at the </a:t>
            </a:r>
            <a:r>
              <a:rPr lang="en-US" dirty="0" smtClean="0"/>
              <a:t>Bolsho</a:t>
            </a:r>
            <a:r>
              <a:rPr lang="lt-LT" dirty="0"/>
              <a:t>i</a:t>
            </a:r>
            <a:r>
              <a:rPr lang="en-US" dirty="0" smtClean="0"/>
              <a:t> </a:t>
            </a:r>
            <a:r>
              <a:rPr lang="en-US" dirty="0"/>
              <a:t>Theatre, </a:t>
            </a:r>
            <a:r>
              <a:rPr lang="en-US" dirty="0" smtClean="0"/>
              <a:t>in </a:t>
            </a:r>
            <a:r>
              <a:rPr lang="en-US" dirty="0"/>
              <a:t>Buenos Aires at the </a:t>
            </a:r>
            <a:r>
              <a:rPr lang="en-US" dirty="0" err="1"/>
              <a:t>Teatro</a:t>
            </a:r>
            <a:r>
              <a:rPr lang="en-US" dirty="0"/>
              <a:t> Colón, in Paris at the Opéra National de Paris, and many other famous opera houses.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1422</Words>
  <Application>Microsoft Office PowerPoint</Application>
  <PresentationFormat>On-screen Show (4:3)</PresentationFormat>
  <Paragraphs>111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Famous Lithuanian Composers and Singers</vt:lpstr>
      <vt:lpstr>Mikalojus Konstantinas Čiurlionis</vt:lpstr>
      <vt:lpstr> </vt:lpstr>
      <vt:lpstr> </vt:lpstr>
      <vt:lpstr>Violeta Urmanavičiūtė - Urmana</vt:lpstr>
      <vt:lpstr> </vt:lpstr>
      <vt:lpstr>Awards:</vt:lpstr>
      <vt:lpstr>Virgilijus Kęstutis Noreika</vt:lpstr>
      <vt:lpstr> </vt:lpstr>
      <vt:lpstr> </vt:lpstr>
      <vt:lpstr>Marijonas Mikutavičius</vt:lpstr>
      <vt:lpstr>Career:</vt:lpstr>
      <vt:lpstr>Singles and Albums:</vt:lpstr>
      <vt:lpstr>Vytautas Kernagis</vt:lpstr>
      <vt:lpstr>Career:</vt:lpstr>
      <vt:lpstr>Awards:</vt:lpstr>
      <vt:lpstr>,,Antis”</vt:lpstr>
      <vt:lpstr>Band’s disbanding and resurrection:</vt:lpstr>
      <vt:lpstr>Groups’s albums and discography: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Justas ir Nedas</dc:creator>
  <cp:lastModifiedBy>Justas ir Nedas</cp:lastModifiedBy>
  <cp:revision>83</cp:revision>
  <dcterms:created xsi:type="dcterms:W3CDTF">2018-11-04T13:03:13Z</dcterms:created>
  <dcterms:modified xsi:type="dcterms:W3CDTF">2018-11-08T19:21:24Z</dcterms:modified>
</cp:coreProperties>
</file>