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70" r:id="rId4"/>
    <p:sldId id="258" r:id="rId5"/>
    <p:sldId id="26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 varScale="1">
        <p:scale>
          <a:sx n="53" d="100"/>
          <a:sy n="53" d="100"/>
        </p:scale>
        <p:origin x="9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ntraštė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22" name="Antrinis pavadinima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0E83-C63F-4C5A-B484-127AC4DB9384}" type="datetimeFigureOut">
              <a:rPr lang="lt-LT" smtClean="0"/>
              <a:t>2018-11-20</a:t>
            </a:fld>
            <a:endParaRPr lang="lt-LT"/>
          </a:p>
        </p:txBody>
      </p:sp>
      <p:sp>
        <p:nvSpPr>
          <p:cNvPr id="20" name="Poraštės vietos rezervavimo ženklas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Skaidrės numerio vietos rezervavimo ženklas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5D5F-6739-4905-AA22-F112E02D15DB}" type="slidenum">
              <a:rPr lang="lt-LT" smtClean="0"/>
              <a:t>‹#›</a:t>
            </a:fld>
            <a:endParaRPr lang="lt-LT"/>
          </a:p>
        </p:txBody>
      </p:sp>
      <p:sp>
        <p:nvSpPr>
          <p:cNvPr id="8" name="Ovala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0E83-C63F-4C5A-B484-127AC4DB9384}" type="datetimeFigureOut">
              <a:rPr lang="lt-LT" smtClean="0"/>
              <a:t>2018-11-20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5D5F-6739-4905-AA22-F112E02D15D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0E83-C63F-4C5A-B484-127AC4DB9384}" type="datetimeFigureOut">
              <a:rPr lang="lt-LT" smtClean="0"/>
              <a:t>2018-11-20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5D5F-6739-4905-AA22-F112E02D15D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0E83-C63F-4C5A-B484-127AC4DB9384}" type="datetimeFigureOut">
              <a:rPr lang="lt-LT" smtClean="0"/>
              <a:t>2018-11-20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5D5F-6739-4905-AA22-F112E02D15D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0E83-C63F-4C5A-B484-127AC4DB9384}" type="datetimeFigureOut">
              <a:rPr lang="lt-LT" smtClean="0"/>
              <a:t>2018-11-20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5D5F-6739-4905-AA22-F112E02D15DB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Stačiakampis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0E83-C63F-4C5A-B484-127AC4DB9384}" type="datetimeFigureOut">
              <a:rPr lang="lt-LT" smtClean="0"/>
              <a:t>2018-11-20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5D5F-6739-4905-AA22-F112E02D15D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0E83-C63F-4C5A-B484-127AC4DB9384}" type="datetimeFigureOut">
              <a:rPr lang="lt-LT" smtClean="0"/>
              <a:t>2018-11-20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5D5F-6739-4905-AA22-F112E02D15D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0E83-C63F-4C5A-B484-127AC4DB9384}" type="datetimeFigureOut">
              <a:rPr lang="lt-LT" smtClean="0"/>
              <a:t>2018-11-20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5D5F-6739-4905-AA22-F112E02D15D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0E83-C63F-4C5A-B484-127AC4DB9384}" type="datetimeFigureOut">
              <a:rPr lang="lt-LT" smtClean="0"/>
              <a:t>2018-11-20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5D5F-6739-4905-AA22-F112E02D15DB}" type="slidenum">
              <a:rPr lang="lt-LT" smtClean="0"/>
              <a:t>‹#›</a:t>
            </a:fld>
            <a:endParaRPr lang="lt-LT"/>
          </a:p>
        </p:txBody>
      </p:sp>
      <p:sp>
        <p:nvSpPr>
          <p:cNvPr id="6" name="Stačiakampis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0E83-C63F-4C5A-B484-127AC4DB9384}" type="datetimeFigureOut">
              <a:rPr lang="lt-LT" smtClean="0"/>
              <a:t>2018-11-20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5D5F-6739-4905-AA22-F112E02D15D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0E83-C63F-4C5A-B484-127AC4DB9384}" type="datetimeFigureOut">
              <a:rPr lang="lt-LT" smtClean="0"/>
              <a:t>2018-11-20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5D5F-6739-4905-AA22-F112E02D15DB}" type="slidenum">
              <a:rPr lang="lt-LT" smtClean="0"/>
              <a:t>‹#›</a:t>
            </a:fld>
            <a:endParaRPr lang="lt-LT"/>
          </a:p>
        </p:txBody>
      </p:sp>
      <p:sp>
        <p:nvSpPr>
          <p:cNvPr id="8" name="Stačiakampis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9" name="Struktūrinė schema: procesa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ruktūrinė schema: procesa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ritulinė diagram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Žied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Pavadinimo vietos rezervavimo ženkla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4" name="Datos vietos rezervavimo ženklas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640E83-C63F-4C5A-B484-127AC4DB9384}" type="datetimeFigureOut">
              <a:rPr lang="lt-LT" smtClean="0"/>
              <a:t>2018-11-20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lt-LT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265D5F-6739-4905-AA22-F112E02D15DB}" type="slidenum">
              <a:rPr lang="lt-LT" smtClean="0"/>
              <a:t>‹#›</a:t>
            </a:fld>
            <a:endParaRPr lang="lt-LT"/>
          </a:p>
        </p:txBody>
      </p:sp>
      <p:sp>
        <p:nvSpPr>
          <p:cNvPr id="15" name="Stačiakampis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W7F1TMq5Dv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994988" y="52948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THIS ROUTE IN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lt-L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lt-LT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619672" y="1739053"/>
            <a:ext cx="6400800" cy="1752600"/>
          </a:xfrm>
        </p:spPr>
        <p:txBody>
          <a:bodyPr>
            <a:normAutofit/>
          </a:bodyPr>
          <a:lstStyle/>
          <a:p>
            <a:pPr algn="ctr"/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5" y="5301208"/>
            <a:ext cx="3362795" cy="1095528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91653"/>
            <a:ext cx="4770423" cy="2919214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82" y="1634843"/>
            <a:ext cx="2654417" cy="15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lt-LT" sz="4000" dirty="0" err="1" smtClean="0">
                <a:latin typeface="Agency FB" panose="020B0503020202020204" pitchFamily="34" charset="0"/>
              </a:rPr>
              <a:t>During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en-US" sz="4000" dirty="0" smtClean="0">
                <a:latin typeface="Agency FB" panose="020B0503020202020204" pitchFamily="34" charset="0"/>
              </a:rPr>
              <a:t>all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the</a:t>
            </a:r>
            <a:r>
              <a:rPr lang="en-US" sz="4000" dirty="0" smtClean="0">
                <a:latin typeface="Agency FB" panose="020B0503020202020204" pitchFamily="34" charset="0"/>
              </a:rPr>
              <a:t> march we spent </a:t>
            </a:r>
            <a:r>
              <a:rPr lang="lt-LT" sz="4000" dirty="0" smtClean="0">
                <a:latin typeface="Agency FB" panose="020B0503020202020204" pitchFamily="34" charset="0"/>
              </a:rPr>
              <a:t>a </a:t>
            </a:r>
            <a:r>
              <a:rPr lang="en-US" sz="4000" dirty="0" smtClean="0">
                <a:latin typeface="Agency FB" panose="020B0503020202020204" pitchFamily="34" charset="0"/>
              </a:rPr>
              <a:t>great time</a:t>
            </a:r>
            <a:r>
              <a:rPr lang="lt-LT" sz="4000" dirty="0">
                <a:latin typeface="Agency FB" panose="020B0503020202020204" pitchFamily="34" charset="0"/>
              </a:rPr>
              <a:t>.</a:t>
            </a:r>
            <a:r>
              <a:rPr lang="lt-LT" sz="4000" dirty="0" smtClean="0">
                <a:latin typeface="Agency FB" panose="020B0503020202020204" pitchFamily="34" charset="0"/>
              </a:rPr>
              <a:t> Also</a:t>
            </a:r>
            <a:r>
              <a:rPr lang="en-US" sz="4000" dirty="0" smtClean="0">
                <a:latin typeface="Agency FB" panose="020B0503020202020204" pitchFamily="34" charset="0"/>
              </a:rPr>
              <a:t> we had a chance to get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acquainted</a:t>
            </a:r>
            <a:r>
              <a:rPr lang="en-US" sz="4000" dirty="0" smtClean="0">
                <a:latin typeface="Agency FB" panose="020B0503020202020204" pitchFamily="34" charset="0"/>
              </a:rPr>
              <a:t> better </a:t>
            </a:r>
            <a:r>
              <a:rPr lang="lt-LT" sz="4000" dirty="0" err="1" smtClean="0">
                <a:latin typeface="Agency FB" panose="020B0503020202020204" pitchFamily="34" charset="0"/>
              </a:rPr>
              <a:t>with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en-US" sz="4000" dirty="0" smtClean="0">
                <a:latin typeface="Agency FB" panose="020B0503020202020204" pitchFamily="34" charset="0"/>
              </a:rPr>
              <a:t>each other. </a:t>
            </a:r>
          </a:p>
          <a:p>
            <a:pPr marL="82296" indent="0">
              <a:buNone/>
            </a:pPr>
            <a:r>
              <a:rPr lang="en-US" sz="4000" dirty="0" smtClean="0">
                <a:latin typeface="Agency FB" panose="020B0503020202020204" pitchFamily="34" charset="0"/>
              </a:rPr>
              <a:t>  </a:t>
            </a:r>
            <a:r>
              <a:rPr lang="lt-LT" sz="4000" dirty="0" err="1" smtClean="0">
                <a:latin typeface="Agency FB" panose="020B0503020202020204" pitchFamily="34" charset="0"/>
              </a:rPr>
              <a:t>Besides</a:t>
            </a:r>
            <a:r>
              <a:rPr lang="lt-LT" sz="4000" dirty="0" smtClean="0">
                <a:latin typeface="Agency FB" panose="020B0503020202020204" pitchFamily="34" charset="0"/>
              </a:rPr>
              <a:t>,</a:t>
            </a:r>
            <a:r>
              <a:rPr lang="en-US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>
                <a:latin typeface="Agency FB" panose="020B0503020202020204" pitchFamily="34" charset="0"/>
              </a:rPr>
              <a:t>w</a:t>
            </a:r>
            <a:r>
              <a:rPr lang="en-US" sz="4000" dirty="0" smtClean="0">
                <a:latin typeface="Agency FB" panose="020B0503020202020204" pitchFamily="34" charset="0"/>
              </a:rPr>
              <a:t>e had </a:t>
            </a:r>
            <a:r>
              <a:rPr lang="lt-LT" sz="4000" dirty="0" smtClean="0">
                <a:latin typeface="Agency FB" panose="020B0503020202020204" pitchFamily="34" charset="0"/>
              </a:rPr>
              <a:t>a </a:t>
            </a:r>
            <a:r>
              <a:rPr lang="en-US" sz="4000" dirty="0" smtClean="0">
                <a:latin typeface="Agency FB" panose="020B0503020202020204" pitchFamily="34" charset="0"/>
              </a:rPr>
              <a:t>possibility to see </a:t>
            </a:r>
            <a:r>
              <a:rPr lang="lt-LT" sz="4000" dirty="0" err="1" smtClean="0">
                <a:latin typeface="Agency FB" panose="020B0503020202020204" pitchFamily="34" charset="0"/>
              </a:rPr>
              <a:t>wonderful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en-US" sz="4000" dirty="0" smtClean="0">
                <a:latin typeface="Agency FB" panose="020B0503020202020204" pitchFamily="34" charset="0"/>
              </a:rPr>
              <a:t>Lithuania's nature and to know more about our country history</a:t>
            </a:r>
            <a:r>
              <a:rPr lang="en-US" sz="4000" dirty="0" smtClean="0">
                <a:latin typeface="Agency FB" panose="020B0503020202020204" pitchFamily="34" charset="0"/>
              </a:rPr>
              <a:t>.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You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can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see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about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our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hike</a:t>
            </a:r>
            <a:r>
              <a:rPr lang="en-US" sz="4000" dirty="0" smtClean="0">
                <a:latin typeface="Agency FB" panose="020B0503020202020204" pitchFamily="34" charset="0"/>
              </a:rPr>
              <a:t> </a:t>
            </a:r>
            <a:endParaRPr lang="lt-LT" sz="4000" dirty="0" smtClean="0">
              <a:latin typeface="Agency FB" panose="020B0503020202020204" pitchFamily="34" charset="0"/>
            </a:endParaRPr>
          </a:p>
          <a:p>
            <a:pPr marL="82296" indent="0">
              <a:buNone/>
            </a:pPr>
            <a:r>
              <a:rPr lang="en-US" sz="4000" dirty="0">
                <a:latin typeface="Agency FB" panose="020B0503020202020204" pitchFamily="34" charset="0"/>
                <a:hlinkClick r:id="rId2"/>
              </a:rPr>
              <a:t>https://</a:t>
            </a:r>
            <a:r>
              <a:rPr lang="en-US" sz="4000" dirty="0" smtClean="0">
                <a:latin typeface="Agency FB" panose="020B0503020202020204" pitchFamily="34" charset="0"/>
                <a:hlinkClick r:id="rId2"/>
              </a:rPr>
              <a:t>www.youtube.com/watch?v=W7F1TMq5Dv4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endParaRPr lang="en-US" sz="4000" dirty="0" smtClean="0">
              <a:latin typeface="Agency FB" panose="020B0503020202020204" pitchFamily="34" charset="0"/>
            </a:endParaRPr>
          </a:p>
          <a:p>
            <a:pPr marL="82296" indent="0">
              <a:buNone/>
            </a:pPr>
            <a:endParaRPr lang="en-US" sz="4000" dirty="0">
              <a:latin typeface="Agency FB" panose="020B0503020202020204" pitchFamily="34" charset="0"/>
            </a:endParaRPr>
          </a:p>
          <a:p>
            <a:pPr marL="82296" indent="0">
              <a:buNone/>
            </a:pPr>
            <a:r>
              <a:rPr lang="en-US" dirty="0" smtClean="0"/>
              <a:t>  </a:t>
            </a:r>
            <a:endParaRPr lang="lt-LT" dirty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57" y="4941168"/>
            <a:ext cx="336279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0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10" y="3275026"/>
            <a:ext cx="7498730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5615335" cy="685800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-17208"/>
            <a:ext cx="4486275" cy="70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67"/>
            <a:ext cx="5040560" cy="3510775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83" y="-603448"/>
            <a:ext cx="4350579" cy="504056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8352"/>
            <a:ext cx="4812584" cy="3689648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84" y="3174199"/>
            <a:ext cx="4350579" cy="368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15616" y="219918"/>
            <a:ext cx="8362176" cy="508863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6600" dirty="0" smtClean="0"/>
              <a:t>Thanks for attention</a:t>
            </a:r>
            <a:endParaRPr lang="lt-LT" sz="66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7658100" cy="468630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20045"/>
            <a:ext cx="336279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235897" y="3841842"/>
            <a:ext cx="3275116" cy="1444002"/>
          </a:xfrm>
        </p:spPr>
        <p:txBody>
          <a:bodyPr>
            <a:normAutofit fontScale="40000" lnSpcReduction="20000"/>
          </a:bodyPr>
          <a:lstStyle/>
          <a:p>
            <a:pPr marL="82296" indent="0">
              <a:buNone/>
            </a:pPr>
            <a:r>
              <a:rPr lang="en-US" sz="4000" dirty="0" smtClean="0">
                <a:latin typeface="Agency FB" panose="020B0503020202020204" pitchFamily="34" charset="0"/>
              </a:rPr>
              <a:t>    In 1915 Germans army approached next to </a:t>
            </a:r>
            <a:r>
              <a:rPr lang="en-US" sz="4000" dirty="0" err="1" smtClean="0">
                <a:latin typeface="Agency FB" panose="020B0503020202020204" pitchFamily="34" charset="0"/>
              </a:rPr>
              <a:t>Kalvarija</a:t>
            </a:r>
            <a:r>
              <a:rPr lang="en-US" sz="4000" dirty="0" smtClean="0">
                <a:latin typeface="Agency FB" panose="020B0503020202020204" pitchFamily="34" charset="0"/>
              </a:rPr>
              <a:t> district and was stopped by Russia army. Battle field took part around the city </a:t>
            </a:r>
            <a:r>
              <a:rPr lang="en-US" sz="4000" dirty="0" err="1" smtClean="0">
                <a:latin typeface="Agency FB" panose="020B0503020202020204" pitchFamily="34" charset="0"/>
              </a:rPr>
              <a:t>Kalvarija</a:t>
            </a:r>
            <a:r>
              <a:rPr lang="en-US" sz="4000" dirty="0" smtClean="0">
                <a:latin typeface="Agency FB" panose="020B0503020202020204" pitchFamily="34" charset="0"/>
              </a:rPr>
              <a:t>. Front line was established just few kilometers from city. Trough intensive battles and fights were killed hundreds of Germans.    </a:t>
            </a:r>
            <a:endParaRPr lang="lt-LT" sz="4000" dirty="0">
              <a:latin typeface="Agency FB" panose="020B0503020202020204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85184"/>
            <a:ext cx="3362795" cy="1095528"/>
          </a:xfrm>
          <a:prstGeom prst="rect">
            <a:avLst/>
          </a:prstGeom>
        </p:spPr>
      </p:pic>
      <p:pic>
        <p:nvPicPr>
          <p:cNvPr id="1026" name="Picture 2" descr="Vaizdo rezultatas pagal uÅ¾klausÄ âvokieÄiÅ³ armija Lietuvoje I pasaulinio karo metaisâ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0"/>
            <a:ext cx="5268026" cy="384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75114" y="476672"/>
            <a:ext cx="8064896" cy="60597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4000" dirty="0" smtClean="0">
                <a:latin typeface="Agency FB" panose="020B0503020202020204" pitchFamily="34" charset="0"/>
              </a:rPr>
              <a:t>   </a:t>
            </a:r>
            <a:r>
              <a:rPr lang="en-US" sz="3600" dirty="0" smtClean="0">
                <a:latin typeface="Agency FB" panose="020B0503020202020204" pitchFamily="34" charset="0"/>
              </a:rPr>
              <a:t>After II World War in 1945, started  Lithuanians occupation and treats to local population.  A lot of young people decided to start fighting against occupation. </a:t>
            </a:r>
            <a:r>
              <a:rPr lang="en-US" sz="3600" dirty="0" err="1" smtClean="0">
                <a:latin typeface="Agency FB" panose="020B0503020202020204" pitchFamily="34" charset="0"/>
              </a:rPr>
              <a:t>Marijampole</a:t>
            </a:r>
            <a:r>
              <a:rPr lang="en-US" sz="3600" dirty="0" smtClean="0">
                <a:latin typeface="Agency FB" panose="020B0503020202020204" pitchFamily="34" charset="0"/>
              </a:rPr>
              <a:t>, </a:t>
            </a:r>
            <a:r>
              <a:rPr lang="en-US" sz="3600" dirty="0" err="1" smtClean="0">
                <a:latin typeface="Agency FB" panose="020B0503020202020204" pitchFamily="34" charset="0"/>
              </a:rPr>
              <a:t>Kalvarija</a:t>
            </a:r>
            <a:r>
              <a:rPr lang="en-US" sz="3600" dirty="0" smtClean="0">
                <a:latin typeface="Agency FB" panose="020B0503020202020204" pitchFamily="34" charset="0"/>
              </a:rPr>
              <a:t>  district not exception, there were strong resistant of freedom fighters against occupants. They used the same routs with aim to achieve freedom and independence of Lithuania.      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29200"/>
            <a:ext cx="3362795" cy="1095528"/>
          </a:xfrm>
          <a:prstGeom prst="rect">
            <a:avLst/>
          </a:prstGeom>
        </p:spPr>
      </p:pic>
      <p:sp>
        <p:nvSpPr>
          <p:cNvPr id="2" name="AutoShape 2" descr="Vaizdo rezultatas pagal uÅ¾klausÄ âpartizanaiâ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4" descr="Vaizdo rezultatas pagal uÅ¾klausÄ âpartizanaiâ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2054" name="Picture 6" descr="Vaizdo rezultatas pagal uÅ¾klausÄ âpartizanaiâ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291" y="4499470"/>
            <a:ext cx="4680520" cy="23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8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54095" y="358071"/>
            <a:ext cx="7128792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4000" dirty="0" smtClean="0">
                <a:latin typeface="Agency FB" panose="020B0503020202020204" pitchFamily="34" charset="0"/>
              </a:rPr>
              <a:t>   In 2017 autumn we all  together, students and teachers from </a:t>
            </a:r>
            <a:r>
              <a:rPr lang="lt-LT" sz="4000" dirty="0" err="1" smtClean="0">
                <a:latin typeface="Agency FB" panose="020B0503020202020204" pitchFamily="34" charset="0"/>
              </a:rPr>
              <a:t>Ca</a:t>
            </a:r>
            <a:r>
              <a:rPr lang="en-US" sz="4000" dirty="0" smtClean="0">
                <a:latin typeface="Agency FB" panose="020B0503020202020204" pitchFamily="34" charset="0"/>
              </a:rPr>
              <a:t>t</a:t>
            </a:r>
            <a:r>
              <a:rPr lang="lt-LT" sz="4000" dirty="0" smtClean="0">
                <a:latin typeface="Agency FB" panose="020B0503020202020204" pitchFamily="34" charset="0"/>
              </a:rPr>
              <a:t>a</a:t>
            </a:r>
            <a:r>
              <a:rPr lang="en-US" sz="4000" dirty="0" err="1" smtClean="0">
                <a:latin typeface="Agency FB" panose="020B0503020202020204" pitchFamily="34" charset="0"/>
              </a:rPr>
              <a:t>lonia</a:t>
            </a:r>
            <a:r>
              <a:rPr lang="lt-LT" sz="4000" dirty="0" smtClean="0">
                <a:latin typeface="Agency FB" panose="020B0503020202020204" pitchFamily="34" charset="0"/>
              </a:rPr>
              <a:t>(</a:t>
            </a:r>
            <a:r>
              <a:rPr lang="lt-LT" sz="4000" dirty="0" err="1" smtClean="0">
                <a:latin typeface="Agency FB" panose="020B0503020202020204" pitchFamily="34" charset="0"/>
              </a:rPr>
              <a:t>Spain</a:t>
            </a:r>
            <a:r>
              <a:rPr lang="lt-LT" sz="4000" dirty="0" smtClean="0">
                <a:latin typeface="Agency FB" panose="020B0503020202020204" pitchFamily="34" charset="0"/>
              </a:rPr>
              <a:t>)</a:t>
            </a:r>
            <a:r>
              <a:rPr lang="en-US" sz="4000" dirty="0" smtClean="0">
                <a:latin typeface="Agency FB" panose="020B0503020202020204" pitchFamily="34" charset="0"/>
              </a:rPr>
              <a:t>, Romania, Italy, Germany conducted 15 km march </a:t>
            </a:r>
            <a:r>
              <a:rPr lang="lt-LT" sz="4000" dirty="0" err="1" smtClean="0">
                <a:latin typeface="Agency FB" panose="020B0503020202020204" pitchFamily="34" charset="0"/>
              </a:rPr>
              <a:t>following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en-US" sz="4000" dirty="0" smtClean="0">
                <a:latin typeface="Agency FB" panose="020B0503020202020204" pitchFamily="34" charset="0"/>
              </a:rPr>
              <a:t>freedom fighters</a:t>
            </a:r>
            <a:r>
              <a:rPr lang="lt-LT" sz="4000" dirty="0" smtClean="0">
                <a:latin typeface="Agency FB" panose="020B0503020202020204" pitchFamily="34" charset="0"/>
              </a:rPr>
              <a:t>‘</a:t>
            </a:r>
            <a:r>
              <a:rPr lang="en-US" sz="4000" dirty="0" smtClean="0">
                <a:latin typeface="Agency FB" panose="020B0503020202020204" pitchFamily="34" charset="0"/>
              </a:rPr>
              <a:t> routs which took us 5 hours.  </a:t>
            </a:r>
          </a:p>
          <a:p>
            <a:pPr marL="82296" indent="0">
              <a:buNone/>
            </a:pPr>
            <a:endParaRPr lang="en-US" sz="4000" dirty="0" smtClean="0">
              <a:latin typeface="Agency FB" panose="020B0503020202020204" pitchFamily="34" charset="0"/>
            </a:endParaRPr>
          </a:p>
          <a:p>
            <a:pPr marL="82296" indent="0">
              <a:buNone/>
            </a:pPr>
            <a:endParaRPr lang="lt-LT" dirty="0" smtClean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72488"/>
            <a:ext cx="3240360" cy="379687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373216"/>
            <a:ext cx="336279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marL="72000" indent="0">
              <a:buNone/>
            </a:pPr>
            <a:r>
              <a:rPr lang="en-US" sz="4000" dirty="0" smtClean="0">
                <a:latin typeface="Agency FB" panose="020B0503020202020204" pitchFamily="34" charset="0"/>
              </a:rPr>
              <a:t>   Fighters  - the people who sacrificed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their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en-US" sz="4000" dirty="0" smtClean="0">
                <a:latin typeface="Agency FB" panose="020B0503020202020204" pitchFamily="34" charset="0"/>
              </a:rPr>
              <a:t> own lives </a:t>
            </a:r>
            <a:r>
              <a:rPr lang="lt-LT" sz="4000" dirty="0" err="1" smtClean="0">
                <a:latin typeface="Agency FB" panose="020B0503020202020204" pitchFamily="34" charset="0"/>
              </a:rPr>
              <a:t>for</a:t>
            </a:r>
            <a:r>
              <a:rPr lang="en-US" sz="4000" dirty="0" smtClean="0">
                <a:latin typeface="Agency FB" panose="020B0503020202020204" pitchFamily="34" charset="0"/>
              </a:rPr>
              <a:t> Lithuania freedom.</a:t>
            </a:r>
          </a:p>
          <a:p>
            <a:pPr marL="72000" indent="0">
              <a:buNone/>
            </a:pPr>
            <a:r>
              <a:rPr lang="en-US" sz="4000" dirty="0" smtClean="0">
                <a:latin typeface="Agency FB" panose="020B0503020202020204" pitchFamily="34" charset="0"/>
              </a:rPr>
              <a:t>   </a:t>
            </a:r>
            <a:r>
              <a:rPr lang="lt-LT" sz="4000" dirty="0" smtClean="0">
                <a:latin typeface="Agency FB" panose="020B0503020202020204" pitchFamily="34" charset="0"/>
              </a:rPr>
              <a:t>Tauro </a:t>
            </a:r>
            <a:r>
              <a:rPr lang="lt-LT" sz="4000" dirty="0" err="1" smtClean="0">
                <a:latin typeface="Agency FB" panose="020B0503020202020204" pitchFamily="34" charset="0"/>
              </a:rPr>
              <a:t>partisans</a:t>
            </a:r>
            <a:r>
              <a:rPr lang="lt-LT" sz="4000" dirty="0" smtClean="0">
                <a:latin typeface="Agency FB" panose="020B0503020202020204" pitchFamily="34" charset="0"/>
              </a:rPr>
              <a:t>‘ </a:t>
            </a:r>
            <a:r>
              <a:rPr lang="lt-LT" sz="4000" dirty="0" err="1" smtClean="0">
                <a:latin typeface="Agency FB" panose="020B0503020202020204" pitchFamily="34" charset="0"/>
              </a:rPr>
              <a:t>county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was</a:t>
            </a:r>
            <a:r>
              <a:rPr lang="lt-LT" sz="4000" dirty="0" smtClean="0">
                <a:latin typeface="Agency FB" panose="020B0503020202020204" pitchFamily="34" charset="0"/>
              </a:rPr>
              <a:t>  </a:t>
            </a:r>
            <a:r>
              <a:rPr lang="lt-LT" sz="4000" dirty="0" err="1" smtClean="0">
                <a:latin typeface="Agency FB" panose="020B0503020202020204" pitchFamily="34" charset="0"/>
              </a:rPr>
              <a:t>responsible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for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freedom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fights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in</a:t>
            </a:r>
            <a:r>
              <a:rPr lang="lt-LT" sz="4000" dirty="0" smtClean="0">
                <a:latin typeface="Agency FB" panose="020B0503020202020204" pitchFamily="34" charset="0"/>
              </a:rPr>
              <a:t> Marijampole </a:t>
            </a:r>
            <a:r>
              <a:rPr lang="lt-LT" sz="4000" dirty="0" err="1" smtClean="0">
                <a:latin typeface="Agency FB" panose="020B0503020202020204" pitchFamily="34" charset="0"/>
              </a:rPr>
              <a:t>district</a:t>
            </a:r>
            <a:r>
              <a:rPr lang="lt-LT" sz="4000" dirty="0" smtClean="0">
                <a:latin typeface="Agency FB" panose="020B0503020202020204" pitchFamily="34" charset="0"/>
              </a:rPr>
              <a:t>.</a:t>
            </a:r>
            <a:endParaRPr lang="lt-LT" sz="4000" dirty="0">
              <a:latin typeface="Agency FB" panose="020B0503020202020204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17706"/>
            <a:ext cx="336279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5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03648" y="474914"/>
            <a:ext cx="7498080" cy="483562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sz="4000" dirty="0" smtClean="0">
                <a:latin typeface="Agency FB" panose="020B0503020202020204" pitchFamily="34" charset="0"/>
              </a:rPr>
              <a:t>    Our march </a:t>
            </a:r>
            <a:r>
              <a:rPr lang="lt-LT" sz="4000" dirty="0" err="1" smtClean="0">
                <a:latin typeface="Agency FB" panose="020B0503020202020204" pitchFamily="34" charset="0"/>
              </a:rPr>
              <a:t>followed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in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the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village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of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en-US" sz="4000" dirty="0" err="1" smtClean="0">
                <a:latin typeface="Agency FB" panose="020B0503020202020204" pitchFamily="34" charset="0"/>
              </a:rPr>
              <a:t>Akmenynai</a:t>
            </a:r>
            <a:r>
              <a:rPr lang="en-US" sz="4000" dirty="0" smtClean="0">
                <a:latin typeface="Agency FB" panose="020B0503020202020204" pitchFamily="34" charset="0"/>
              </a:rPr>
              <a:t>, </a:t>
            </a:r>
            <a:r>
              <a:rPr lang="en-US" sz="4000" dirty="0" err="1" smtClean="0">
                <a:latin typeface="Agency FB" panose="020B0503020202020204" pitchFamily="34" charset="0"/>
              </a:rPr>
              <a:t>Kalvarija</a:t>
            </a:r>
            <a:r>
              <a:rPr lang="en-US" sz="4000" dirty="0" smtClean="0">
                <a:latin typeface="Agency FB" panose="020B0503020202020204" pitchFamily="34" charset="0"/>
              </a:rPr>
              <a:t> district. </a:t>
            </a:r>
            <a:r>
              <a:rPr lang="lt-LT" sz="4000" dirty="0" err="1" smtClean="0">
                <a:latin typeface="Agency FB" panose="020B0503020202020204" pitchFamily="34" charset="0"/>
              </a:rPr>
              <a:t>We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visited</a:t>
            </a:r>
            <a:r>
              <a:rPr lang="en-US" sz="4000" dirty="0" smtClean="0">
                <a:latin typeface="Agency FB" panose="020B0503020202020204" pitchFamily="34" charset="0"/>
              </a:rPr>
              <a:t> bunkers, </a:t>
            </a:r>
            <a:r>
              <a:rPr lang="en-US" sz="4000" dirty="0" err="1" smtClean="0">
                <a:latin typeface="Agency FB" panose="020B0503020202020204" pitchFamily="34" charset="0"/>
              </a:rPr>
              <a:t>Papiliakalnio</a:t>
            </a:r>
            <a:r>
              <a:rPr lang="en-US" sz="4000" dirty="0" smtClean="0">
                <a:latin typeface="Agency FB" panose="020B0503020202020204" pitchFamily="34" charset="0"/>
              </a:rPr>
              <a:t> hillfort,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the</a:t>
            </a:r>
            <a:r>
              <a:rPr lang="en-US" sz="4000" dirty="0" smtClean="0">
                <a:latin typeface="Agency FB" panose="020B0503020202020204" pitchFamily="34" charset="0"/>
              </a:rPr>
              <a:t> monument of Lithuanian independence for 10 years anniversary, </a:t>
            </a:r>
            <a:r>
              <a:rPr lang="lt-LT" sz="4000" dirty="0" err="1" smtClean="0">
                <a:latin typeface="Agency FB" panose="020B0503020202020204" pitchFamily="34" charset="0"/>
              </a:rPr>
              <a:t>the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en-US" sz="4000" dirty="0" smtClean="0">
                <a:latin typeface="Agency FB" panose="020B0503020202020204" pitchFamily="34" charset="0"/>
              </a:rPr>
              <a:t>battle place – </a:t>
            </a:r>
            <a:r>
              <a:rPr lang="lt-LT" sz="4000" dirty="0" err="1" smtClean="0">
                <a:latin typeface="Agency FB" panose="020B0503020202020204" pitchFamily="34" charset="0"/>
              </a:rPr>
              <a:t>the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en-US" sz="4000" dirty="0" smtClean="0">
                <a:latin typeface="Agency FB" panose="020B0503020202020204" pitchFamily="34" charset="0"/>
              </a:rPr>
              <a:t>monument in memory of freedom fighters</a:t>
            </a:r>
            <a:r>
              <a:rPr lang="lt-LT" sz="4000" dirty="0" smtClean="0">
                <a:latin typeface="Agency FB" panose="020B0503020202020204" pitchFamily="34" charset="0"/>
              </a:rPr>
              <a:t>‘</a:t>
            </a:r>
            <a:r>
              <a:rPr lang="en-US" sz="4000" dirty="0" smtClean="0">
                <a:latin typeface="Agency FB" panose="020B0503020202020204" pitchFamily="34" charset="0"/>
              </a:rPr>
              <a:t> deaths</a:t>
            </a:r>
            <a:r>
              <a:rPr lang="lt-LT" sz="4000" dirty="0" smtClean="0">
                <a:latin typeface="Agency FB" panose="020B0503020202020204" pitchFamily="34" charset="0"/>
              </a:rPr>
              <a:t>  </a:t>
            </a:r>
            <a:r>
              <a:rPr lang="lt-LT" sz="4000" dirty="0" err="1" smtClean="0">
                <a:latin typeface="Agency FB" panose="020B0503020202020204" pitchFamily="34" charset="0"/>
              </a:rPr>
              <a:t>during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the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march</a:t>
            </a:r>
            <a:r>
              <a:rPr lang="lt-LT" sz="4000" dirty="0" smtClean="0">
                <a:latin typeface="Agency FB" panose="020B0503020202020204" pitchFamily="34" charset="0"/>
              </a:rPr>
              <a:t>.</a:t>
            </a:r>
            <a:r>
              <a:rPr lang="en-US" sz="4000" dirty="0" smtClean="0">
                <a:latin typeface="Agency FB" panose="020B0503020202020204" pitchFamily="34" charset="0"/>
              </a:rPr>
              <a:t> </a:t>
            </a:r>
          </a:p>
          <a:p>
            <a:pPr marL="82296" indent="0">
              <a:buNone/>
            </a:pPr>
            <a:r>
              <a:rPr lang="en-US" sz="4000" dirty="0" smtClean="0">
                <a:latin typeface="Agency FB" panose="020B0503020202020204" pitchFamily="34" charset="0"/>
              </a:rPr>
              <a:t>    </a:t>
            </a:r>
            <a:endParaRPr lang="en-US" dirty="0" smtClean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01208"/>
            <a:ext cx="3362795" cy="1095528"/>
          </a:xfrm>
          <a:prstGeom prst="rect">
            <a:avLst/>
          </a:prstGeom>
        </p:spPr>
      </p:pic>
      <p:pic>
        <p:nvPicPr>
          <p:cNvPr id="3074" name="Picture 2" descr="Papiliakalnio piliakalnis iÅ¡ rytÅ³ pusÄs | Zenonas Baubon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70682"/>
            <a:ext cx="4977799" cy="23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860032" y="259523"/>
            <a:ext cx="4206487" cy="5976664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endParaRPr lang="lt-LT" dirty="0" smtClean="0"/>
          </a:p>
          <a:p>
            <a:pPr marL="82296" indent="0">
              <a:buNone/>
            </a:pPr>
            <a:endParaRPr lang="lt-LT" dirty="0"/>
          </a:p>
          <a:p>
            <a:pPr marL="82296" indent="0">
              <a:buNone/>
            </a:pPr>
            <a:endParaRPr lang="lt-LT" dirty="0" smtClean="0"/>
          </a:p>
          <a:p>
            <a:pPr marL="82296" indent="0">
              <a:buNone/>
            </a:pPr>
            <a:endParaRPr lang="lt-LT" dirty="0"/>
          </a:p>
          <a:p>
            <a:pPr marL="82296" indent="0">
              <a:buNone/>
            </a:pPr>
            <a:endParaRPr lang="lt-LT" dirty="0" smtClean="0"/>
          </a:p>
          <a:p>
            <a:pPr marL="82296" indent="0">
              <a:buNone/>
            </a:pPr>
            <a:endParaRPr lang="lt-LT" dirty="0" smtClean="0"/>
          </a:p>
          <a:p>
            <a:pPr marL="82296" indent="0">
              <a:buNone/>
            </a:pPr>
            <a:endParaRPr lang="lt-LT" dirty="0" smtClean="0"/>
          </a:p>
          <a:p>
            <a:pPr marL="82296" indent="0">
              <a:buNone/>
            </a:pPr>
            <a:endParaRPr lang="lt-LT" dirty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lnSpc>
                <a:spcPct val="120000"/>
              </a:lnSpc>
              <a:buNone/>
            </a:pPr>
            <a:endParaRPr lang="en-US" sz="4700" dirty="0" smtClean="0">
              <a:latin typeface="Agency FB" panose="020B0503020202020204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sz="4700" dirty="0">
                <a:latin typeface="Agency FB" panose="020B0503020202020204" pitchFamily="34" charset="0"/>
              </a:rPr>
              <a:t> </a:t>
            </a:r>
            <a:r>
              <a:rPr lang="en-US" sz="4700" dirty="0" smtClean="0">
                <a:latin typeface="Agency FB" panose="020B0503020202020204" pitchFamily="34" charset="0"/>
              </a:rPr>
              <a:t> Bunkers – are strong points with</a:t>
            </a:r>
            <a:r>
              <a:rPr lang="lt-LT" sz="4700" dirty="0" smtClean="0">
                <a:latin typeface="Agency FB" panose="020B0503020202020204" pitchFamily="34" charset="0"/>
              </a:rPr>
              <a:t> </a:t>
            </a:r>
            <a:r>
              <a:rPr lang="lt-LT" sz="4700" dirty="0" err="1" smtClean="0">
                <a:latin typeface="Agency FB" panose="020B0503020202020204" pitchFamily="34" charset="0"/>
              </a:rPr>
              <a:t>the</a:t>
            </a:r>
            <a:r>
              <a:rPr lang="en-US" sz="4700" dirty="0" smtClean="0">
                <a:latin typeface="Agency FB" panose="020B0503020202020204" pitchFamily="34" charset="0"/>
              </a:rPr>
              <a:t> aim to defend and protect</a:t>
            </a:r>
            <a:r>
              <a:rPr lang="lt-LT" sz="4700" dirty="0" smtClean="0">
                <a:latin typeface="Agency FB" panose="020B0503020202020204" pitchFamily="34" charset="0"/>
              </a:rPr>
              <a:t> </a:t>
            </a:r>
            <a:r>
              <a:rPr lang="lt-LT" sz="4700" dirty="0" err="1" smtClean="0">
                <a:latin typeface="Agency FB" panose="020B0503020202020204" pitchFamily="34" charset="0"/>
              </a:rPr>
              <a:t>the</a:t>
            </a:r>
            <a:r>
              <a:rPr lang="en-US" sz="4700" dirty="0" smtClean="0">
                <a:latin typeface="Agency FB" panose="020B0503020202020204" pitchFamily="34" charset="0"/>
              </a:rPr>
              <a:t> area.</a:t>
            </a:r>
            <a:endParaRPr lang="lt-LT" sz="4700" dirty="0" smtClean="0">
              <a:latin typeface="Agency FB" panose="020B0503020202020204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2912346" cy="2016224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01008"/>
            <a:ext cx="3275856" cy="1802449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08142"/>
            <a:ext cx="3240360" cy="1739713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69815"/>
            <a:ext cx="3362795" cy="1095528"/>
          </a:xfrm>
          <a:prstGeom prst="rect">
            <a:avLst/>
          </a:prstGeom>
        </p:spPr>
      </p:pic>
      <p:sp>
        <p:nvSpPr>
          <p:cNvPr id="9" name="Stačiakampis 8"/>
          <p:cNvSpPr/>
          <p:nvPr/>
        </p:nvSpPr>
        <p:spPr>
          <a:xfrm>
            <a:off x="1187624" y="212923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en-US" sz="4000" dirty="0" smtClean="0">
                <a:latin typeface="Agency FB" panose="020B0503020202020204" pitchFamily="34" charset="0"/>
              </a:rPr>
              <a:t>    In the march we visited bunkers which were built  in the Second World War</a:t>
            </a:r>
            <a:r>
              <a:rPr lang="lt-LT" sz="4000" dirty="0" smtClean="0">
                <a:latin typeface="Agency FB" panose="020B0503020202020204" pitchFamily="34" charset="0"/>
              </a:rPr>
              <a:t>:</a:t>
            </a:r>
            <a:endParaRPr lang="lt-LT" sz="4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4000" dirty="0" smtClean="0">
                <a:latin typeface="Agency FB" panose="020B0503020202020204" pitchFamily="34" charset="0"/>
              </a:rPr>
              <a:t>  We all together visited the monument </a:t>
            </a:r>
            <a:r>
              <a:rPr lang="lt-LT" sz="4000" dirty="0" err="1" smtClean="0">
                <a:latin typeface="Agency FB" panose="020B0503020202020204" pitchFamily="34" charset="0"/>
              </a:rPr>
              <a:t>of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independence</a:t>
            </a:r>
            <a:r>
              <a:rPr lang="en-US" sz="4000" dirty="0" smtClean="0">
                <a:latin typeface="Agency FB" panose="020B0503020202020204" pitchFamily="34" charset="0"/>
              </a:rPr>
              <a:t> which was built in 1928</a:t>
            </a:r>
            <a:r>
              <a:rPr lang="lt-LT" sz="4000" dirty="0">
                <a:latin typeface="Agency FB" panose="020B0503020202020204" pitchFamily="34" charset="0"/>
              </a:rPr>
              <a:t>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3362795" cy="1095528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2301614"/>
            <a:ext cx="5564497" cy="30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59632" y="453006"/>
            <a:ext cx="7498080" cy="541168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4000" dirty="0" smtClean="0">
                <a:latin typeface="Agency FB" panose="020B0503020202020204" pitchFamily="34" charset="0"/>
              </a:rPr>
              <a:t>   Also we reached  the battle place and the monument  where were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the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freedom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fighters</a:t>
            </a:r>
            <a:endParaRPr lang="lt-LT" sz="4000" dirty="0" smtClean="0">
              <a:latin typeface="Agency FB" panose="020B0503020202020204" pitchFamily="34" charset="0"/>
            </a:endParaRPr>
          </a:p>
          <a:p>
            <a:pPr marL="82296" indent="0">
              <a:buNone/>
            </a:pPr>
            <a:r>
              <a:rPr lang="lt-LT" sz="4000" dirty="0" err="1">
                <a:latin typeface="Agency FB" panose="020B0503020202020204" pitchFamily="34" charset="0"/>
              </a:rPr>
              <a:t>w</a:t>
            </a:r>
            <a:r>
              <a:rPr lang="lt-LT" sz="4000" dirty="0" err="1" smtClean="0">
                <a:latin typeface="Agency FB" panose="020B0503020202020204" pitchFamily="34" charset="0"/>
              </a:rPr>
              <a:t>ere</a:t>
            </a:r>
            <a:r>
              <a:rPr lang="lt-LT" sz="4000" dirty="0" smtClean="0">
                <a:latin typeface="Agency FB" panose="020B0503020202020204" pitchFamily="34" charset="0"/>
              </a:rPr>
              <a:t> </a:t>
            </a:r>
            <a:r>
              <a:rPr lang="lt-LT" sz="4000" dirty="0" err="1" smtClean="0">
                <a:latin typeface="Agency FB" panose="020B0503020202020204" pitchFamily="34" charset="0"/>
              </a:rPr>
              <a:t>killed</a:t>
            </a:r>
            <a:r>
              <a:rPr lang="lt-LT" sz="4000" dirty="0" smtClean="0">
                <a:latin typeface="Agency FB" panose="020B0503020202020204" pitchFamily="34" charset="0"/>
              </a:rPr>
              <a:t>.</a:t>
            </a:r>
            <a:endParaRPr lang="lt-LT" sz="4000" dirty="0">
              <a:latin typeface="Agency FB" panose="020B0503020202020204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3362795" cy="1095528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56" y="2029002"/>
            <a:ext cx="2578175" cy="412960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15" y="2485867"/>
            <a:ext cx="4096815" cy="27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ulėgrąža">
  <a:themeElements>
    <a:clrScheme name="Saulėgrąža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ulėgrąž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ulėgrąž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700</TotalTime>
  <Words>355</Words>
  <Application>Microsoft Office PowerPoint</Application>
  <PresentationFormat>Demonstracija ekrane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20" baseType="lpstr">
      <vt:lpstr>Agency FB</vt:lpstr>
      <vt:lpstr>Arial</vt:lpstr>
      <vt:lpstr>Gill Sans MT</vt:lpstr>
      <vt:lpstr>Times New Roman</vt:lpstr>
      <vt:lpstr>Verdana</vt:lpstr>
      <vt:lpstr>Wingdings 2</vt:lpstr>
      <vt:lpstr>Saulėgrąža</vt:lpstr>
      <vt:lpstr>WHO DID THIS ROUTE IN THE PAST?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HP</dc:creator>
  <cp:lastModifiedBy>„Windows“ vartotojas</cp:lastModifiedBy>
  <cp:revision>41</cp:revision>
  <dcterms:created xsi:type="dcterms:W3CDTF">2018-11-01T22:27:34Z</dcterms:created>
  <dcterms:modified xsi:type="dcterms:W3CDTF">2018-11-20T09:22:15Z</dcterms:modified>
</cp:coreProperties>
</file>